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Poppins Bold" charset="1" panose="00000800000000000000"/>
      <p:regular r:id="rId28"/>
    </p:embeddedFont>
    <p:embeddedFont>
      <p:font typeface="Roboto" charset="1" panose="02000000000000000000"/>
      <p:regular r:id="rId29"/>
    </p:embeddedFont>
    <p:embeddedFont>
      <p:font typeface="Poppins" charset="1" panose="00000500000000000000"/>
      <p:regular r:id="rId30"/>
    </p:embeddedFont>
    <p:embeddedFont>
      <p:font typeface="Poppins Italics" charset="1" panose="00000500000000000000"/>
      <p:regular r:id="rId31"/>
    </p:embeddedFont>
    <p:embeddedFont>
      <p:font typeface="Poppins Bold Italics" charset="1" panose="0000080000000000000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jpe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svg" Type="http://schemas.openxmlformats.org/officeDocument/2006/relationships/image"/><Relationship Id="rId11" Target="../media/image20.png" Type="http://schemas.openxmlformats.org/officeDocument/2006/relationships/image"/><Relationship Id="rId12" Target="../media/image21.svg" Type="http://schemas.openxmlformats.org/officeDocument/2006/relationships/image"/><Relationship Id="rId13" Target="../media/image22.png" Type="http://schemas.openxmlformats.org/officeDocument/2006/relationships/image"/><Relationship Id="rId14" Target="../media/image23.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8.png" Type="http://schemas.openxmlformats.org/officeDocument/2006/relationships/image"/><Relationship Id="rId9" Target="../media/image1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svg" Type="http://schemas.openxmlformats.org/officeDocument/2006/relationships/image"/><Relationship Id="rId12" Target="../media/image35.png" Type="http://schemas.openxmlformats.org/officeDocument/2006/relationships/image"/><Relationship Id="rId13" Target="../media/image36.svg" Type="http://schemas.openxmlformats.org/officeDocument/2006/relationships/image"/><Relationship Id="rId14" Target="../media/image37.png" Type="http://schemas.openxmlformats.org/officeDocument/2006/relationships/image"/><Relationship Id="rId15" Target="../media/image3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28.png" Type="http://schemas.openxmlformats.org/officeDocument/2006/relationships/image"/><Relationship Id="rId6" Target="../media/image29.svg" Type="http://schemas.openxmlformats.org/officeDocument/2006/relationships/image"/><Relationship Id="rId7" Target="../media/image30.pn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3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4.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6.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7.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8.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49.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5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5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52.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5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8.png" Type="http://schemas.openxmlformats.org/officeDocument/2006/relationships/image"/><Relationship Id="rId5" Target="../media/image54.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5.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854139" y="-1924122"/>
            <a:ext cx="10319246" cy="103192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EDED"/>
            </a:solidFill>
          </p:spPr>
        </p:sp>
        <p:sp>
          <p:nvSpPr>
            <p:cNvPr name="TextBox 4" id="4"/>
            <p:cNvSpPr txBox="true"/>
            <p:nvPr/>
          </p:nvSpPr>
          <p:spPr>
            <a:xfrm>
              <a:off x="76200" y="95250"/>
              <a:ext cx="660400" cy="641350"/>
            </a:xfrm>
            <a:prstGeom prst="rect">
              <a:avLst/>
            </a:prstGeom>
          </p:spPr>
          <p:txBody>
            <a:bodyPr anchor="ctr" rtlCol="false" tIns="50800" lIns="50800" bIns="50800" rIns="50800"/>
            <a:lstStyle/>
            <a:p>
              <a:pPr algn="ctr">
                <a:lnSpc>
                  <a:spcPts val="1942"/>
                </a:lnSpc>
              </a:pPr>
            </a:p>
          </p:txBody>
        </p:sp>
      </p:grpSp>
      <p:grpSp>
        <p:nvGrpSpPr>
          <p:cNvPr name="Group 5" id="5"/>
          <p:cNvGrpSpPr>
            <a:grpSpLocks noChangeAspect="true"/>
          </p:cNvGrpSpPr>
          <p:nvPr/>
        </p:nvGrpSpPr>
        <p:grpSpPr>
          <a:xfrm rot="0">
            <a:off x="10172887" y="-1605354"/>
            <a:ext cx="9681750" cy="9681711"/>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73244" t="0" r="-43295" b="0"/>
              </a:stretch>
            </a:blipFill>
          </p:spPr>
        </p:sp>
      </p:grpSp>
      <p:sp>
        <p:nvSpPr>
          <p:cNvPr name="Freeform 7" id="7"/>
          <p:cNvSpPr/>
          <p:nvPr/>
        </p:nvSpPr>
        <p:spPr>
          <a:xfrm flipH="false" flipV="false" rot="-5400000">
            <a:off x="11376422" y="3448797"/>
            <a:ext cx="10287000" cy="3536156"/>
          </a:xfrm>
          <a:custGeom>
            <a:avLst/>
            <a:gdLst/>
            <a:ahLst/>
            <a:cxnLst/>
            <a:rect r="r" b="b" t="t" l="l"/>
            <a:pathLst>
              <a:path h="3536156" w="10287000">
                <a:moveTo>
                  <a:pt x="0" y="0"/>
                </a:moveTo>
                <a:lnTo>
                  <a:pt x="10287000" y="0"/>
                </a:lnTo>
                <a:lnTo>
                  <a:pt x="10287000" y="3536156"/>
                </a:lnTo>
                <a:lnTo>
                  <a:pt x="0" y="35361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5400000">
            <a:off x="11814028" y="3375422"/>
            <a:ext cx="10287000" cy="3536156"/>
          </a:xfrm>
          <a:custGeom>
            <a:avLst/>
            <a:gdLst/>
            <a:ahLst/>
            <a:cxnLst/>
            <a:rect r="r" b="b" t="t" l="l"/>
            <a:pathLst>
              <a:path h="3536156" w="10287000">
                <a:moveTo>
                  <a:pt x="0" y="0"/>
                </a:moveTo>
                <a:lnTo>
                  <a:pt x="10287000" y="0"/>
                </a:lnTo>
                <a:lnTo>
                  <a:pt x="10287000" y="3536156"/>
                </a:lnTo>
                <a:lnTo>
                  <a:pt x="0" y="353615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8819193" y="4261550"/>
            <a:ext cx="5006803" cy="4996750"/>
          </a:xfrm>
          <a:custGeom>
            <a:avLst/>
            <a:gdLst/>
            <a:ahLst/>
            <a:cxnLst/>
            <a:rect r="r" b="b" t="t" l="l"/>
            <a:pathLst>
              <a:path h="4996750" w="5006803">
                <a:moveTo>
                  <a:pt x="0" y="0"/>
                </a:moveTo>
                <a:lnTo>
                  <a:pt x="5006804" y="0"/>
                </a:lnTo>
                <a:lnTo>
                  <a:pt x="5006804" y="4996750"/>
                </a:lnTo>
                <a:lnTo>
                  <a:pt x="0" y="4996750"/>
                </a:lnTo>
                <a:lnTo>
                  <a:pt x="0" y="0"/>
                </a:lnTo>
                <a:close/>
              </a:path>
            </a:pathLst>
          </a:custGeom>
          <a:blipFill>
            <a:blip r:embed="rId7"/>
            <a:stretch>
              <a:fillRect l="0" t="0" r="0" b="0"/>
            </a:stretch>
          </a:blipFill>
        </p:spPr>
      </p:sp>
      <p:grpSp>
        <p:nvGrpSpPr>
          <p:cNvPr name="Group 10" id="10"/>
          <p:cNvGrpSpPr/>
          <p:nvPr/>
        </p:nvGrpSpPr>
        <p:grpSpPr>
          <a:xfrm rot="0">
            <a:off x="8971705" y="4409035"/>
            <a:ext cx="4701780" cy="470178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2" id="12"/>
            <p:cNvSpPr txBox="true"/>
            <p:nvPr/>
          </p:nvSpPr>
          <p:spPr>
            <a:xfrm>
              <a:off x="76200" y="95250"/>
              <a:ext cx="660400" cy="641350"/>
            </a:xfrm>
            <a:prstGeom prst="rect">
              <a:avLst/>
            </a:prstGeom>
          </p:spPr>
          <p:txBody>
            <a:bodyPr anchor="ctr" rtlCol="false" tIns="44370" lIns="44370" bIns="44370" rIns="44370"/>
            <a:lstStyle/>
            <a:p>
              <a:pPr algn="ctr">
                <a:lnSpc>
                  <a:spcPts val="1942"/>
                </a:lnSpc>
              </a:pPr>
            </a:p>
          </p:txBody>
        </p:sp>
      </p:grpSp>
      <p:grpSp>
        <p:nvGrpSpPr>
          <p:cNvPr name="Group 13" id="13"/>
          <p:cNvGrpSpPr>
            <a:grpSpLocks noChangeAspect="true"/>
          </p:cNvGrpSpPr>
          <p:nvPr/>
        </p:nvGrpSpPr>
        <p:grpSpPr>
          <a:xfrm rot="0">
            <a:off x="9147577" y="4593235"/>
            <a:ext cx="4283481" cy="4283464"/>
            <a:chOff x="0" y="0"/>
            <a:chExt cx="6350000" cy="6349975"/>
          </a:xfrm>
        </p:grpSpPr>
        <p:sp>
          <p:nvSpPr>
            <p:cNvPr name="Freeform 14" id="1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16500" t="0" r="-16500" b="0"/>
              </a:stretch>
            </a:blipFill>
          </p:spPr>
        </p:sp>
      </p:grpSp>
      <p:sp>
        <p:nvSpPr>
          <p:cNvPr name="Freeform 15" id="15"/>
          <p:cNvSpPr/>
          <p:nvPr/>
        </p:nvSpPr>
        <p:spPr>
          <a:xfrm flipH="false" flipV="false" rot="0">
            <a:off x="586605" y="284709"/>
            <a:ext cx="955889" cy="921551"/>
          </a:xfrm>
          <a:custGeom>
            <a:avLst/>
            <a:gdLst/>
            <a:ahLst/>
            <a:cxnLst/>
            <a:rect r="r" b="b" t="t" l="l"/>
            <a:pathLst>
              <a:path h="921551" w="955889">
                <a:moveTo>
                  <a:pt x="0" y="0"/>
                </a:moveTo>
                <a:lnTo>
                  <a:pt x="955889" y="0"/>
                </a:lnTo>
                <a:lnTo>
                  <a:pt x="955889" y="921551"/>
                </a:lnTo>
                <a:lnTo>
                  <a:pt x="0" y="921551"/>
                </a:lnTo>
                <a:lnTo>
                  <a:pt x="0" y="0"/>
                </a:lnTo>
                <a:close/>
              </a:path>
            </a:pathLst>
          </a:custGeom>
          <a:blipFill>
            <a:blip r:embed="rId9"/>
            <a:stretch>
              <a:fillRect l="-45674" t="0" r="-37959" b="0"/>
            </a:stretch>
          </a:blipFill>
        </p:spPr>
      </p:sp>
      <p:sp>
        <p:nvSpPr>
          <p:cNvPr name="TextBox 16" id="16"/>
          <p:cNvSpPr txBox="true"/>
          <p:nvPr/>
        </p:nvSpPr>
        <p:spPr>
          <a:xfrm rot="0">
            <a:off x="1409812" y="3723197"/>
            <a:ext cx="7561893" cy="687705"/>
          </a:xfrm>
          <a:prstGeom prst="rect">
            <a:avLst/>
          </a:prstGeom>
        </p:spPr>
        <p:txBody>
          <a:bodyPr anchor="t" rtlCol="false" tIns="0" lIns="0" bIns="0" rIns="0">
            <a:spAutoFit/>
          </a:bodyPr>
          <a:lstStyle/>
          <a:p>
            <a:pPr algn="l">
              <a:lnSpc>
                <a:spcPts val="2520"/>
              </a:lnSpc>
            </a:pPr>
            <a:r>
              <a:rPr lang="en-US" sz="2800">
                <a:solidFill>
                  <a:srgbClr val="0173B6"/>
                </a:solidFill>
                <a:latin typeface="Poppins Bold"/>
              </a:rPr>
              <a:t>SISTEM PENIMBANGAN OTOMATIS BERBASIS WEBSITE (E-POSYANDU SUBUR)</a:t>
            </a:r>
          </a:p>
        </p:txBody>
      </p:sp>
      <p:sp>
        <p:nvSpPr>
          <p:cNvPr name="TextBox 17" id="17"/>
          <p:cNvSpPr txBox="true"/>
          <p:nvPr/>
        </p:nvSpPr>
        <p:spPr>
          <a:xfrm rot="0">
            <a:off x="1409812" y="2492135"/>
            <a:ext cx="7561893" cy="1161022"/>
          </a:xfrm>
          <a:prstGeom prst="rect">
            <a:avLst/>
          </a:prstGeom>
        </p:spPr>
        <p:txBody>
          <a:bodyPr anchor="t" rtlCol="false" tIns="0" lIns="0" bIns="0" rIns="0">
            <a:spAutoFit/>
          </a:bodyPr>
          <a:lstStyle/>
          <a:p>
            <a:pPr algn="l">
              <a:lnSpc>
                <a:spcPts val="7850"/>
              </a:lnSpc>
            </a:pPr>
            <a:r>
              <a:rPr lang="en-US" sz="8723">
                <a:solidFill>
                  <a:srgbClr val="242424"/>
                </a:solidFill>
                <a:latin typeface="Poppins Bold"/>
              </a:rPr>
              <a:t>E-POSYANDU</a:t>
            </a:r>
          </a:p>
        </p:txBody>
      </p:sp>
      <p:sp>
        <p:nvSpPr>
          <p:cNvPr name="TextBox 18" id="18"/>
          <p:cNvSpPr txBox="true"/>
          <p:nvPr/>
        </p:nvSpPr>
        <p:spPr>
          <a:xfrm rot="0">
            <a:off x="1409812" y="7235110"/>
            <a:ext cx="7561893" cy="1534954"/>
          </a:xfrm>
          <a:prstGeom prst="rect">
            <a:avLst/>
          </a:prstGeom>
        </p:spPr>
        <p:txBody>
          <a:bodyPr anchor="t" rtlCol="false" tIns="0" lIns="0" bIns="0" rIns="0">
            <a:spAutoFit/>
          </a:bodyPr>
          <a:lstStyle/>
          <a:p>
            <a:pPr algn="l">
              <a:lnSpc>
                <a:spcPts val="4121"/>
              </a:lnSpc>
            </a:pPr>
            <a:r>
              <a:rPr lang="en-US" sz="2943" spc="588">
                <a:solidFill>
                  <a:srgbClr val="969696"/>
                </a:solidFill>
                <a:latin typeface="Roboto"/>
              </a:rPr>
              <a:t>POLITEKNIK NEGERI JAKARTA</a:t>
            </a:r>
          </a:p>
          <a:p>
            <a:pPr algn="l">
              <a:lnSpc>
                <a:spcPts val="4121"/>
              </a:lnSpc>
            </a:pPr>
            <a:r>
              <a:rPr lang="en-US" sz="2943" spc="588">
                <a:solidFill>
                  <a:srgbClr val="969696"/>
                </a:solidFill>
                <a:latin typeface="Roboto"/>
              </a:rPr>
              <a:t>POSYANDU SUBUR</a:t>
            </a:r>
          </a:p>
          <a:p>
            <a:pPr algn="l">
              <a:lnSpc>
                <a:spcPts val="4121"/>
              </a:lnSpc>
            </a:pPr>
            <a:r>
              <a:rPr lang="en-US" sz="2943" spc="588">
                <a:solidFill>
                  <a:srgbClr val="969696"/>
                </a:solidFill>
                <a:latin typeface="Roboto"/>
              </a:rPr>
              <a:t>KELURAHAN BEJI TIMUR</a:t>
            </a:r>
          </a:p>
        </p:txBody>
      </p:sp>
      <p:sp>
        <p:nvSpPr>
          <p:cNvPr name="TextBox 19" id="19"/>
          <p:cNvSpPr txBox="true"/>
          <p:nvPr/>
        </p:nvSpPr>
        <p:spPr>
          <a:xfrm rot="0">
            <a:off x="1784926" y="50174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273117" y="2988289"/>
            <a:ext cx="7992225" cy="3589236"/>
          </a:xfrm>
          <a:custGeom>
            <a:avLst/>
            <a:gdLst/>
            <a:ahLst/>
            <a:cxnLst/>
            <a:rect r="r" b="b" t="t" l="l"/>
            <a:pathLst>
              <a:path h="3589236" w="7992225">
                <a:moveTo>
                  <a:pt x="0" y="0"/>
                </a:moveTo>
                <a:lnTo>
                  <a:pt x="7992225" y="0"/>
                </a:lnTo>
                <a:lnTo>
                  <a:pt x="7992225" y="3589235"/>
                </a:lnTo>
                <a:lnTo>
                  <a:pt x="0" y="358923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273117" y="5350446"/>
            <a:ext cx="7088584" cy="3183419"/>
          </a:xfrm>
          <a:custGeom>
            <a:avLst/>
            <a:gdLst/>
            <a:ahLst/>
            <a:cxnLst/>
            <a:rect r="r" b="b" t="t" l="l"/>
            <a:pathLst>
              <a:path h="3183419" w="7088584">
                <a:moveTo>
                  <a:pt x="0" y="0"/>
                </a:moveTo>
                <a:lnTo>
                  <a:pt x="7088584" y="0"/>
                </a:lnTo>
                <a:lnTo>
                  <a:pt x="7088584" y="3183419"/>
                </a:lnTo>
                <a:lnTo>
                  <a:pt x="0" y="318341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273117" y="5669064"/>
            <a:ext cx="7992225" cy="3589236"/>
          </a:xfrm>
          <a:custGeom>
            <a:avLst/>
            <a:gdLst/>
            <a:ahLst/>
            <a:cxnLst/>
            <a:rect r="r" b="b" t="t" l="l"/>
            <a:pathLst>
              <a:path h="3589236" w="7992225">
                <a:moveTo>
                  <a:pt x="0" y="0"/>
                </a:moveTo>
                <a:lnTo>
                  <a:pt x="7992225" y="0"/>
                </a:lnTo>
                <a:lnTo>
                  <a:pt x="7992225" y="3589236"/>
                </a:lnTo>
                <a:lnTo>
                  <a:pt x="0" y="358923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1223064">
            <a:off x="9381308" y="320795"/>
            <a:ext cx="8812499" cy="11749998"/>
          </a:xfrm>
          <a:custGeom>
            <a:avLst/>
            <a:gdLst/>
            <a:ahLst/>
            <a:cxnLst/>
            <a:rect r="r" b="b" t="t" l="l"/>
            <a:pathLst>
              <a:path h="11749998" w="8812499">
                <a:moveTo>
                  <a:pt x="0" y="0"/>
                </a:moveTo>
                <a:lnTo>
                  <a:pt x="8812499" y="0"/>
                </a:lnTo>
                <a:lnTo>
                  <a:pt x="8812499" y="11749998"/>
                </a:lnTo>
                <a:lnTo>
                  <a:pt x="0" y="11749998"/>
                </a:lnTo>
                <a:lnTo>
                  <a:pt x="0" y="0"/>
                </a:lnTo>
                <a:close/>
              </a:path>
            </a:pathLst>
          </a:custGeom>
          <a:blipFill>
            <a:blip r:embed="rId7"/>
            <a:stretch>
              <a:fillRect l="0" t="0" r="0" b="0"/>
            </a:stretch>
          </a:blipFill>
        </p:spPr>
      </p:sp>
      <p:sp>
        <p:nvSpPr>
          <p:cNvPr name="TextBox 8" id="8"/>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9" id="9"/>
          <p:cNvSpPr txBox="true"/>
          <p:nvPr/>
        </p:nvSpPr>
        <p:spPr>
          <a:xfrm rot="0">
            <a:off x="1647394" y="3435180"/>
            <a:ext cx="7213797" cy="5464078"/>
          </a:xfrm>
          <a:prstGeom prst="rect">
            <a:avLst/>
          </a:prstGeom>
        </p:spPr>
        <p:txBody>
          <a:bodyPr anchor="t" rtlCol="false" tIns="0" lIns="0" bIns="0" rIns="0">
            <a:spAutoFit/>
          </a:bodyPr>
          <a:lstStyle/>
          <a:p>
            <a:pPr algn="just">
              <a:lnSpc>
                <a:spcPts val="3332"/>
              </a:lnSpc>
            </a:pPr>
            <a:r>
              <a:rPr lang="en-US" sz="2505">
                <a:solidFill>
                  <a:srgbClr val="727272"/>
                </a:solidFill>
                <a:latin typeface="Poppins"/>
              </a:rPr>
              <a:t>Sistem PENIMBANGAN Otomatis BERBASIS WEBSITE (E-POSYANDU SUBUR) adalah perangkat canggih yang dirancang untuk memudahkan orangtua dan petugas dalam memantau pertumbuhan bayi dan perkembangan bayi secara akurat. Selain itu, alat ini juga memudahkan petugas posyandu dalam mencatat data pertumbuhan bayi. Alat ini menggabungkan teknologi sensor berat dan panjang dengan sistem konektivitas internet untuk memberikan data pengukuran yang </a:t>
            </a:r>
            <a:r>
              <a:rPr lang="en-US" sz="2505">
                <a:solidFill>
                  <a:srgbClr val="727272"/>
                </a:solidFill>
                <a:latin typeface="Poppins Italics"/>
              </a:rPr>
              <a:t>real-time </a:t>
            </a:r>
            <a:r>
              <a:rPr lang="en-US" sz="2505">
                <a:solidFill>
                  <a:srgbClr val="727272"/>
                </a:solidFill>
                <a:latin typeface="Poppins"/>
              </a:rPr>
              <a:t>dan terintegrasi dengan website.</a:t>
            </a:r>
          </a:p>
        </p:txBody>
      </p:sp>
      <p:sp>
        <p:nvSpPr>
          <p:cNvPr name="TextBox 10" id="10"/>
          <p:cNvSpPr txBox="true"/>
          <p:nvPr/>
        </p:nvSpPr>
        <p:spPr>
          <a:xfrm rot="0">
            <a:off x="1402348" y="2117704"/>
            <a:ext cx="6075182" cy="870585"/>
          </a:xfrm>
          <a:prstGeom prst="rect">
            <a:avLst/>
          </a:prstGeom>
        </p:spPr>
        <p:txBody>
          <a:bodyPr anchor="t" rtlCol="false" tIns="0" lIns="0" bIns="0" rIns="0">
            <a:spAutoFit/>
          </a:bodyPr>
          <a:lstStyle/>
          <a:p>
            <a:pPr algn="l">
              <a:lnSpc>
                <a:spcPts val="5940"/>
              </a:lnSpc>
            </a:pPr>
            <a:r>
              <a:rPr lang="en-US" sz="6600">
                <a:solidFill>
                  <a:srgbClr val="0173B6"/>
                </a:solidFill>
                <a:latin typeface="Poppins Bold"/>
              </a:rPr>
              <a:t>E-POSYANDU</a:t>
            </a:r>
          </a:p>
        </p:txBody>
      </p:sp>
      <p:sp>
        <p:nvSpPr>
          <p:cNvPr name="TextBox 11" id="11"/>
          <p:cNvSpPr txBox="true"/>
          <p:nvPr/>
        </p:nvSpPr>
        <p:spPr>
          <a:xfrm rot="0">
            <a:off x="1402348" y="1387219"/>
            <a:ext cx="6959352" cy="870585"/>
          </a:xfrm>
          <a:prstGeom prst="rect">
            <a:avLst/>
          </a:prstGeom>
        </p:spPr>
        <p:txBody>
          <a:bodyPr anchor="t" rtlCol="false" tIns="0" lIns="0" bIns="0" rIns="0">
            <a:spAutoFit/>
          </a:bodyPr>
          <a:lstStyle/>
          <a:p>
            <a:pPr algn="l">
              <a:lnSpc>
                <a:spcPts val="5940"/>
              </a:lnSpc>
            </a:pPr>
            <a:r>
              <a:rPr lang="en-US" sz="6600">
                <a:solidFill>
                  <a:srgbClr val="242424"/>
                </a:solidFill>
                <a:latin typeface="Poppins Bold"/>
              </a:rPr>
              <a:t>DESKRIPSI ALAT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3264619"/>
            <a:ext cx="7923841" cy="2505915"/>
          </a:xfrm>
          <a:custGeom>
            <a:avLst/>
            <a:gdLst/>
            <a:ahLst/>
            <a:cxnLst/>
            <a:rect r="r" b="b" t="t" l="l"/>
            <a:pathLst>
              <a:path h="2505915" w="7923841">
                <a:moveTo>
                  <a:pt x="0" y="0"/>
                </a:moveTo>
                <a:lnTo>
                  <a:pt x="7923841" y="0"/>
                </a:lnTo>
                <a:lnTo>
                  <a:pt x="7923841" y="2505915"/>
                </a:lnTo>
                <a:lnTo>
                  <a:pt x="0" y="25059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28700" y="6362229"/>
            <a:ext cx="7923841" cy="2505915"/>
          </a:xfrm>
          <a:custGeom>
            <a:avLst/>
            <a:gdLst/>
            <a:ahLst/>
            <a:cxnLst/>
            <a:rect r="r" b="b" t="t" l="l"/>
            <a:pathLst>
              <a:path h="2505915" w="7923841">
                <a:moveTo>
                  <a:pt x="0" y="0"/>
                </a:moveTo>
                <a:lnTo>
                  <a:pt x="7923841" y="0"/>
                </a:lnTo>
                <a:lnTo>
                  <a:pt x="7923841" y="2505915"/>
                </a:lnTo>
                <a:lnTo>
                  <a:pt x="0" y="25059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9335459" y="3264619"/>
            <a:ext cx="7923841" cy="2505915"/>
          </a:xfrm>
          <a:custGeom>
            <a:avLst/>
            <a:gdLst/>
            <a:ahLst/>
            <a:cxnLst/>
            <a:rect r="r" b="b" t="t" l="l"/>
            <a:pathLst>
              <a:path h="2505915" w="7923841">
                <a:moveTo>
                  <a:pt x="0" y="0"/>
                </a:moveTo>
                <a:lnTo>
                  <a:pt x="7923841" y="0"/>
                </a:lnTo>
                <a:lnTo>
                  <a:pt x="7923841" y="2505915"/>
                </a:lnTo>
                <a:lnTo>
                  <a:pt x="0" y="25059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9335459" y="6362229"/>
            <a:ext cx="7923841" cy="2505915"/>
          </a:xfrm>
          <a:custGeom>
            <a:avLst/>
            <a:gdLst/>
            <a:ahLst/>
            <a:cxnLst/>
            <a:rect r="r" b="b" t="t" l="l"/>
            <a:pathLst>
              <a:path h="2505915" w="7923841">
                <a:moveTo>
                  <a:pt x="0" y="0"/>
                </a:moveTo>
                <a:lnTo>
                  <a:pt x="7923841" y="0"/>
                </a:lnTo>
                <a:lnTo>
                  <a:pt x="7923841" y="2505915"/>
                </a:lnTo>
                <a:lnTo>
                  <a:pt x="0" y="25059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591667" y="3845913"/>
            <a:ext cx="1343327" cy="1343327"/>
          </a:xfrm>
          <a:custGeom>
            <a:avLst/>
            <a:gdLst/>
            <a:ahLst/>
            <a:cxnLst/>
            <a:rect r="r" b="b" t="t" l="l"/>
            <a:pathLst>
              <a:path h="1343327" w="1343327">
                <a:moveTo>
                  <a:pt x="0" y="0"/>
                </a:moveTo>
                <a:lnTo>
                  <a:pt x="1343327" y="0"/>
                </a:lnTo>
                <a:lnTo>
                  <a:pt x="1343327" y="1343327"/>
                </a:lnTo>
                <a:lnTo>
                  <a:pt x="0" y="13433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8"/>
            <a:stretch>
              <a:fillRect l="-45674" t="0" r="-37959" b="0"/>
            </a:stretch>
          </a:blipFill>
        </p:spPr>
      </p:sp>
      <p:sp>
        <p:nvSpPr>
          <p:cNvPr name="Freeform 9" id="9"/>
          <p:cNvSpPr/>
          <p:nvPr/>
        </p:nvSpPr>
        <p:spPr>
          <a:xfrm flipH="false" flipV="false" rot="0">
            <a:off x="1591667" y="6995626"/>
            <a:ext cx="1343327" cy="1343327"/>
          </a:xfrm>
          <a:custGeom>
            <a:avLst/>
            <a:gdLst/>
            <a:ahLst/>
            <a:cxnLst/>
            <a:rect r="r" b="b" t="t" l="l"/>
            <a:pathLst>
              <a:path h="1343327" w="1343327">
                <a:moveTo>
                  <a:pt x="0" y="0"/>
                </a:moveTo>
                <a:lnTo>
                  <a:pt x="1343327" y="0"/>
                </a:lnTo>
                <a:lnTo>
                  <a:pt x="1343327" y="1343327"/>
                </a:lnTo>
                <a:lnTo>
                  <a:pt x="0" y="134332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9963175" y="6966596"/>
            <a:ext cx="1297182" cy="1297182"/>
          </a:xfrm>
          <a:custGeom>
            <a:avLst/>
            <a:gdLst/>
            <a:ahLst/>
            <a:cxnLst/>
            <a:rect r="r" b="b" t="t" l="l"/>
            <a:pathLst>
              <a:path h="1297182" w="1297182">
                <a:moveTo>
                  <a:pt x="0" y="0"/>
                </a:moveTo>
                <a:lnTo>
                  <a:pt x="1297182" y="0"/>
                </a:lnTo>
                <a:lnTo>
                  <a:pt x="1297182" y="1297182"/>
                </a:lnTo>
                <a:lnTo>
                  <a:pt x="0" y="129718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1" id="11"/>
          <p:cNvSpPr/>
          <p:nvPr/>
        </p:nvSpPr>
        <p:spPr>
          <a:xfrm flipH="false" flipV="false" rot="0">
            <a:off x="9847754" y="3895862"/>
            <a:ext cx="1528025" cy="1243430"/>
          </a:xfrm>
          <a:custGeom>
            <a:avLst/>
            <a:gdLst/>
            <a:ahLst/>
            <a:cxnLst/>
            <a:rect r="r" b="b" t="t" l="l"/>
            <a:pathLst>
              <a:path h="1243430" w="1528025">
                <a:moveTo>
                  <a:pt x="0" y="0"/>
                </a:moveTo>
                <a:lnTo>
                  <a:pt x="1528024" y="0"/>
                </a:lnTo>
                <a:lnTo>
                  <a:pt x="1528024" y="1243430"/>
                </a:lnTo>
                <a:lnTo>
                  <a:pt x="0" y="124343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2" id="12"/>
          <p:cNvSpPr txBox="true"/>
          <p:nvPr/>
        </p:nvSpPr>
        <p:spPr>
          <a:xfrm rot="0">
            <a:off x="3808251" y="4371962"/>
            <a:ext cx="4583823" cy="1020446"/>
          </a:xfrm>
          <a:prstGeom prst="rect">
            <a:avLst/>
          </a:prstGeom>
        </p:spPr>
        <p:txBody>
          <a:bodyPr anchor="t" rtlCol="false" tIns="0" lIns="0" bIns="0" rIns="0">
            <a:spAutoFit/>
          </a:bodyPr>
          <a:lstStyle/>
          <a:p>
            <a:pPr algn="l">
              <a:lnSpc>
                <a:spcPts val="4159"/>
              </a:lnSpc>
            </a:pPr>
            <a:r>
              <a:rPr lang="en-US" sz="2599">
                <a:solidFill>
                  <a:srgbClr val="727272"/>
                </a:solidFill>
                <a:latin typeface="Roboto"/>
              </a:rPr>
              <a:t>Mengurangi kemungkinan kesalahan pencatatan manual.</a:t>
            </a:r>
          </a:p>
        </p:txBody>
      </p:sp>
      <p:sp>
        <p:nvSpPr>
          <p:cNvPr name="TextBox 13" id="13"/>
          <p:cNvSpPr txBox="true"/>
          <p:nvPr/>
        </p:nvSpPr>
        <p:spPr>
          <a:xfrm rot="0">
            <a:off x="3808251" y="3926591"/>
            <a:ext cx="4583823" cy="349250"/>
          </a:xfrm>
          <a:prstGeom prst="rect">
            <a:avLst/>
          </a:prstGeom>
        </p:spPr>
        <p:txBody>
          <a:bodyPr anchor="t" rtlCol="false" tIns="0" lIns="0" bIns="0" rIns="0">
            <a:spAutoFit/>
          </a:bodyPr>
          <a:lstStyle/>
          <a:p>
            <a:pPr algn="l">
              <a:lnSpc>
                <a:spcPts val="2499"/>
              </a:lnSpc>
            </a:pPr>
            <a:r>
              <a:rPr lang="en-US" sz="2499">
                <a:solidFill>
                  <a:srgbClr val="0173B6"/>
                </a:solidFill>
                <a:latin typeface="Poppins Bold"/>
              </a:rPr>
              <a:t>Akurasi Data</a:t>
            </a:r>
          </a:p>
        </p:txBody>
      </p:sp>
      <p:sp>
        <p:nvSpPr>
          <p:cNvPr name="TextBox 14" id="14"/>
          <p:cNvSpPr txBox="true"/>
          <p:nvPr/>
        </p:nvSpPr>
        <p:spPr>
          <a:xfrm rot="0">
            <a:off x="3808251" y="7488622"/>
            <a:ext cx="4583823" cy="1184275"/>
          </a:xfrm>
          <a:prstGeom prst="rect">
            <a:avLst/>
          </a:prstGeom>
        </p:spPr>
        <p:txBody>
          <a:bodyPr anchor="t" rtlCol="false" tIns="0" lIns="0" bIns="0" rIns="0">
            <a:spAutoFit/>
          </a:bodyPr>
          <a:lstStyle/>
          <a:p>
            <a:pPr algn="l">
              <a:lnSpc>
                <a:spcPts val="3199"/>
              </a:lnSpc>
            </a:pPr>
            <a:r>
              <a:rPr lang="en-US" sz="1999">
                <a:solidFill>
                  <a:srgbClr val="727272"/>
                </a:solidFill>
                <a:latin typeface="Roboto"/>
              </a:rPr>
              <a:t>Proses pengukuran dan pencatatan menjadi lebih cepat dan mengurangi waktu tunggu orang tua.</a:t>
            </a:r>
          </a:p>
        </p:txBody>
      </p:sp>
      <p:sp>
        <p:nvSpPr>
          <p:cNvPr name="TextBox 15" id="15"/>
          <p:cNvSpPr txBox="true"/>
          <p:nvPr/>
        </p:nvSpPr>
        <p:spPr>
          <a:xfrm rot="0">
            <a:off x="3808251" y="7024201"/>
            <a:ext cx="4583823" cy="349250"/>
          </a:xfrm>
          <a:prstGeom prst="rect">
            <a:avLst/>
          </a:prstGeom>
        </p:spPr>
        <p:txBody>
          <a:bodyPr anchor="t" rtlCol="false" tIns="0" lIns="0" bIns="0" rIns="0">
            <a:spAutoFit/>
          </a:bodyPr>
          <a:lstStyle/>
          <a:p>
            <a:pPr algn="l">
              <a:lnSpc>
                <a:spcPts val="2499"/>
              </a:lnSpc>
            </a:pPr>
            <a:r>
              <a:rPr lang="en-US" sz="2499">
                <a:solidFill>
                  <a:srgbClr val="0173B6"/>
                </a:solidFill>
                <a:latin typeface="Poppins Bold"/>
              </a:rPr>
              <a:t>Efisiensi Waktu</a:t>
            </a:r>
          </a:p>
        </p:txBody>
      </p:sp>
      <p:sp>
        <p:nvSpPr>
          <p:cNvPr name="TextBox 16" id="16"/>
          <p:cNvSpPr txBox="true"/>
          <p:nvPr/>
        </p:nvSpPr>
        <p:spPr>
          <a:xfrm rot="0">
            <a:off x="12115009" y="4391012"/>
            <a:ext cx="4583823" cy="1184275"/>
          </a:xfrm>
          <a:prstGeom prst="rect">
            <a:avLst/>
          </a:prstGeom>
        </p:spPr>
        <p:txBody>
          <a:bodyPr anchor="t" rtlCol="false" tIns="0" lIns="0" bIns="0" rIns="0">
            <a:spAutoFit/>
          </a:bodyPr>
          <a:lstStyle/>
          <a:p>
            <a:pPr algn="l">
              <a:lnSpc>
                <a:spcPts val="3199"/>
              </a:lnSpc>
            </a:pPr>
            <a:r>
              <a:rPr lang="en-US" sz="1999">
                <a:solidFill>
                  <a:srgbClr val="727272"/>
                </a:solidFill>
                <a:latin typeface="Roboto"/>
              </a:rPr>
              <a:t>Data mudah di akses oleh orang tua dan petugas posyandu, sehingga mudah dalam memantau pertumbuhan bayi.</a:t>
            </a:r>
          </a:p>
        </p:txBody>
      </p:sp>
      <p:sp>
        <p:nvSpPr>
          <p:cNvPr name="TextBox 17" id="17"/>
          <p:cNvSpPr txBox="true"/>
          <p:nvPr/>
        </p:nvSpPr>
        <p:spPr>
          <a:xfrm rot="0">
            <a:off x="12115009" y="3926591"/>
            <a:ext cx="4583823" cy="349250"/>
          </a:xfrm>
          <a:prstGeom prst="rect">
            <a:avLst/>
          </a:prstGeom>
        </p:spPr>
        <p:txBody>
          <a:bodyPr anchor="t" rtlCol="false" tIns="0" lIns="0" bIns="0" rIns="0">
            <a:spAutoFit/>
          </a:bodyPr>
          <a:lstStyle/>
          <a:p>
            <a:pPr algn="l">
              <a:lnSpc>
                <a:spcPts val="2499"/>
              </a:lnSpc>
            </a:pPr>
            <a:r>
              <a:rPr lang="en-US" sz="2499">
                <a:solidFill>
                  <a:srgbClr val="0173B6"/>
                </a:solidFill>
                <a:latin typeface="Poppins Bold"/>
              </a:rPr>
              <a:t>Akses Informasi</a:t>
            </a:r>
          </a:p>
        </p:txBody>
      </p:sp>
      <p:sp>
        <p:nvSpPr>
          <p:cNvPr name="TextBox 18" id="18"/>
          <p:cNvSpPr txBox="true"/>
          <p:nvPr/>
        </p:nvSpPr>
        <p:spPr>
          <a:xfrm rot="0">
            <a:off x="12115009" y="7469572"/>
            <a:ext cx="4583823" cy="1020446"/>
          </a:xfrm>
          <a:prstGeom prst="rect">
            <a:avLst/>
          </a:prstGeom>
        </p:spPr>
        <p:txBody>
          <a:bodyPr anchor="t" rtlCol="false" tIns="0" lIns="0" bIns="0" rIns="0">
            <a:spAutoFit/>
          </a:bodyPr>
          <a:lstStyle/>
          <a:p>
            <a:pPr algn="l">
              <a:lnSpc>
                <a:spcPts val="4159"/>
              </a:lnSpc>
            </a:pPr>
            <a:r>
              <a:rPr lang="en-US" sz="2599">
                <a:solidFill>
                  <a:srgbClr val="727272"/>
                </a:solidFill>
                <a:latin typeface="Roboto"/>
              </a:rPr>
              <a:t>Memudahkan dalam pelaporan untuk keperluan statistik.</a:t>
            </a:r>
          </a:p>
        </p:txBody>
      </p:sp>
      <p:sp>
        <p:nvSpPr>
          <p:cNvPr name="TextBox 19" id="19"/>
          <p:cNvSpPr txBox="true"/>
          <p:nvPr/>
        </p:nvSpPr>
        <p:spPr>
          <a:xfrm rot="0">
            <a:off x="12115009" y="7014676"/>
            <a:ext cx="5144291" cy="346710"/>
          </a:xfrm>
          <a:prstGeom prst="rect">
            <a:avLst/>
          </a:prstGeom>
        </p:spPr>
        <p:txBody>
          <a:bodyPr anchor="t" rtlCol="false" tIns="0" lIns="0" bIns="0" rIns="0">
            <a:spAutoFit/>
          </a:bodyPr>
          <a:lstStyle/>
          <a:p>
            <a:pPr algn="l">
              <a:lnSpc>
                <a:spcPts val="2400"/>
              </a:lnSpc>
            </a:pPr>
            <a:r>
              <a:rPr lang="en-US" sz="2400">
                <a:solidFill>
                  <a:srgbClr val="0173B6"/>
                </a:solidFill>
                <a:latin typeface="Poppins Bold"/>
              </a:rPr>
              <a:t>Laporan Pertumbuhan Mudah</a:t>
            </a:r>
          </a:p>
        </p:txBody>
      </p:sp>
      <p:sp>
        <p:nvSpPr>
          <p:cNvPr name="TextBox 20" id="20"/>
          <p:cNvSpPr txBox="true"/>
          <p:nvPr/>
        </p:nvSpPr>
        <p:spPr>
          <a:xfrm rot="0">
            <a:off x="8997520" y="1397360"/>
            <a:ext cx="5806330" cy="870585"/>
          </a:xfrm>
          <a:prstGeom prst="rect">
            <a:avLst/>
          </a:prstGeom>
        </p:spPr>
        <p:txBody>
          <a:bodyPr anchor="t" rtlCol="false" tIns="0" lIns="0" bIns="0" rIns="0">
            <a:spAutoFit/>
          </a:bodyPr>
          <a:lstStyle/>
          <a:p>
            <a:pPr algn="l">
              <a:lnSpc>
                <a:spcPts val="5940"/>
              </a:lnSpc>
            </a:pPr>
            <a:r>
              <a:rPr lang="en-US" sz="6600">
                <a:solidFill>
                  <a:srgbClr val="0173B6"/>
                </a:solidFill>
                <a:latin typeface="Poppins Bold"/>
              </a:rPr>
              <a:t>E-POSYANDU</a:t>
            </a:r>
          </a:p>
        </p:txBody>
      </p:sp>
      <p:sp>
        <p:nvSpPr>
          <p:cNvPr name="TextBox 21" id="21"/>
          <p:cNvSpPr txBox="true"/>
          <p:nvPr/>
        </p:nvSpPr>
        <p:spPr>
          <a:xfrm rot="0">
            <a:off x="3484150" y="1397360"/>
            <a:ext cx="5284149" cy="870585"/>
          </a:xfrm>
          <a:prstGeom prst="rect">
            <a:avLst/>
          </a:prstGeom>
        </p:spPr>
        <p:txBody>
          <a:bodyPr anchor="t" rtlCol="false" tIns="0" lIns="0" bIns="0" rIns="0">
            <a:spAutoFit/>
          </a:bodyPr>
          <a:lstStyle/>
          <a:p>
            <a:pPr algn="r">
              <a:lnSpc>
                <a:spcPts val="5940"/>
              </a:lnSpc>
            </a:pPr>
            <a:r>
              <a:rPr lang="en-US" sz="6600">
                <a:solidFill>
                  <a:srgbClr val="242424"/>
                </a:solidFill>
                <a:latin typeface="Poppins Bold"/>
              </a:rPr>
              <a:t>MANFAAT</a:t>
            </a:r>
          </a:p>
        </p:txBody>
      </p:sp>
      <p:sp>
        <p:nvSpPr>
          <p:cNvPr name="TextBox 22" id="22"/>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144000" y="1784636"/>
            <a:ext cx="7315200" cy="1371600"/>
          </a:xfrm>
          <a:custGeom>
            <a:avLst/>
            <a:gdLst/>
            <a:ahLst/>
            <a:cxnLst/>
            <a:rect r="r" b="b" t="t" l="l"/>
            <a:pathLst>
              <a:path h="1371600" w="7315200">
                <a:moveTo>
                  <a:pt x="0" y="0"/>
                </a:moveTo>
                <a:lnTo>
                  <a:pt x="7315200" y="0"/>
                </a:lnTo>
                <a:lnTo>
                  <a:pt x="7315200" y="1371600"/>
                </a:lnTo>
                <a:lnTo>
                  <a:pt x="0" y="1371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9144000" y="3566679"/>
            <a:ext cx="7315200" cy="1371600"/>
          </a:xfrm>
          <a:custGeom>
            <a:avLst/>
            <a:gdLst/>
            <a:ahLst/>
            <a:cxnLst/>
            <a:rect r="r" b="b" t="t" l="l"/>
            <a:pathLst>
              <a:path h="1371600" w="7315200">
                <a:moveTo>
                  <a:pt x="0" y="0"/>
                </a:moveTo>
                <a:lnTo>
                  <a:pt x="7315200" y="0"/>
                </a:lnTo>
                <a:lnTo>
                  <a:pt x="7315200" y="1371600"/>
                </a:lnTo>
                <a:lnTo>
                  <a:pt x="0" y="13716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9144000" y="5348721"/>
            <a:ext cx="7315200" cy="1371600"/>
          </a:xfrm>
          <a:custGeom>
            <a:avLst/>
            <a:gdLst/>
            <a:ahLst/>
            <a:cxnLst/>
            <a:rect r="r" b="b" t="t" l="l"/>
            <a:pathLst>
              <a:path h="1371600" w="7315200">
                <a:moveTo>
                  <a:pt x="0" y="0"/>
                </a:moveTo>
                <a:lnTo>
                  <a:pt x="7315200" y="0"/>
                </a:lnTo>
                <a:lnTo>
                  <a:pt x="7315200" y="1371600"/>
                </a:lnTo>
                <a:lnTo>
                  <a:pt x="0" y="1371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9144000" y="7130764"/>
            <a:ext cx="7315200" cy="1371600"/>
          </a:xfrm>
          <a:custGeom>
            <a:avLst/>
            <a:gdLst/>
            <a:ahLst/>
            <a:cxnLst/>
            <a:rect r="r" b="b" t="t" l="l"/>
            <a:pathLst>
              <a:path h="1371600" w="7315200">
                <a:moveTo>
                  <a:pt x="0" y="0"/>
                </a:moveTo>
                <a:lnTo>
                  <a:pt x="7315200" y="0"/>
                </a:lnTo>
                <a:lnTo>
                  <a:pt x="7315200" y="1371600"/>
                </a:lnTo>
                <a:lnTo>
                  <a:pt x="0" y="13716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897243" y="2834430"/>
            <a:ext cx="6075182" cy="870585"/>
          </a:xfrm>
          <a:prstGeom prst="rect">
            <a:avLst/>
          </a:prstGeom>
        </p:spPr>
        <p:txBody>
          <a:bodyPr anchor="t" rtlCol="false" tIns="0" lIns="0" bIns="0" rIns="0">
            <a:spAutoFit/>
          </a:bodyPr>
          <a:lstStyle/>
          <a:p>
            <a:pPr algn="l">
              <a:lnSpc>
                <a:spcPts val="5940"/>
              </a:lnSpc>
            </a:pPr>
            <a:r>
              <a:rPr lang="en-US" sz="6600">
                <a:solidFill>
                  <a:srgbClr val="0173B6"/>
                </a:solidFill>
                <a:latin typeface="Poppins Bold"/>
              </a:rPr>
              <a:t>E-POSYANDU</a:t>
            </a:r>
          </a:p>
        </p:txBody>
      </p:sp>
      <p:sp>
        <p:nvSpPr>
          <p:cNvPr name="TextBox 8" id="8"/>
          <p:cNvSpPr txBox="true"/>
          <p:nvPr/>
        </p:nvSpPr>
        <p:spPr>
          <a:xfrm rot="0">
            <a:off x="1897243" y="2103945"/>
            <a:ext cx="5153716" cy="870585"/>
          </a:xfrm>
          <a:prstGeom prst="rect">
            <a:avLst/>
          </a:prstGeom>
        </p:spPr>
        <p:txBody>
          <a:bodyPr anchor="t" rtlCol="false" tIns="0" lIns="0" bIns="0" rIns="0">
            <a:spAutoFit/>
          </a:bodyPr>
          <a:lstStyle/>
          <a:p>
            <a:pPr algn="l">
              <a:lnSpc>
                <a:spcPts val="5940"/>
              </a:lnSpc>
            </a:pPr>
            <a:r>
              <a:rPr lang="en-US" sz="6600">
                <a:solidFill>
                  <a:srgbClr val="242424"/>
                </a:solidFill>
                <a:latin typeface="Poppins Bold"/>
              </a:rPr>
              <a:t>FITUR ALAT</a:t>
            </a:r>
          </a:p>
        </p:txBody>
      </p:sp>
      <p:sp>
        <p:nvSpPr>
          <p:cNvPr name="TextBox 9" id="9"/>
          <p:cNvSpPr txBox="true"/>
          <p:nvPr/>
        </p:nvSpPr>
        <p:spPr>
          <a:xfrm rot="0">
            <a:off x="1897243" y="3581190"/>
            <a:ext cx="6075182" cy="5372102"/>
          </a:xfrm>
          <a:prstGeom prst="rect">
            <a:avLst/>
          </a:prstGeom>
        </p:spPr>
        <p:txBody>
          <a:bodyPr anchor="t" rtlCol="false" tIns="0" lIns="0" bIns="0" rIns="0">
            <a:spAutoFit/>
          </a:bodyPr>
          <a:lstStyle/>
          <a:p>
            <a:pPr algn="just">
              <a:lnSpc>
                <a:spcPts val="4799"/>
              </a:lnSpc>
            </a:pPr>
            <a:r>
              <a:rPr lang="en-US" sz="2999">
                <a:solidFill>
                  <a:srgbClr val="727272"/>
                </a:solidFill>
                <a:latin typeface="Roboto"/>
              </a:rPr>
              <a:t>Alat ini akan memungkinkan orang tua atau pengasuh untuk memantau perkembangan berat dan tinggi badan bayi secara otomatis dan real-time melalui website. Data yang diperoleh dari alat ini akan disinkronkan langsung ke website sehingga bisa diakses kapan saja dan di mana saja.</a:t>
            </a:r>
          </a:p>
        </p:txBody>
      </p:sp>
      <p:sp>
        <p:nvSpPr>
          <p:cNvPr name="TextBox 10" id="10"/>
          <p:cNvSpPr txBox="true"/>
          <p:nvPr/>
        </p:nvSpPr>
        <p:spPr>
          <a:xfrm rot="0">
            <a:off x="9309225" y="2227730"/>
            <a:ext cx="1078645" cy="523512"/>
          </a:xfrm>
          <a:prstGeom prst="rect">
            <a:avLst/>
          </a:prstGeom>
        </p:spPr>
        <p:txBody>
          <a:bodyPr anchor="t" rtlCol="false" tIns="0" lIns="0" bIns="0" rIns="0">
            <a:spAutoFit/>
          </a:bodyPr>
          <a:lstStyle/>
          <a:p>
            <a:pPr algn="ctr">
              <a:lnSpc>
                <a:spcPts val="3756"/>
              </a:lnSpc>
            </a:pPr>
            <a:r>
              <a:rPr lang="en-US" sz="3756">
                <a:solidFill>
                  <a:srgbClr val="FFFFFF"/>
                </a:solidFill>
                <a:latin typeface="Poppins Bold"/>
              </a:rPr>
              <a:t>01</a:t>
            </a:r>
          </a:p>
        </p:txBody>
      </p:sp>
      <p:sp>
        <p:nvSpPr>
          <p:cNvPr name="TextBox 11" id="11"/>
          <p:cNvSpPr txBox="true"/>
          <p:nvPr/>
        </p:nvSpPr>
        <p:spPr>
          <a:xfrm rot="0">
            <a:off x="11561702" y="2152936"/>
            <a:ext cx="4583823" cy="663575"/>
          </a:xfrm>
          <a:prstGeom prst="rect">
            <a:avLst/>
          </a:prstGeom>
        </p:spPr>
        <p:txBody>
          <a:bodyPr anchor="t" rtlCol="false" tIns="0" lIns="0" bIns="0" rIns="0">
            <a:spAutoFit/>
          </a:bodyPr>
          <a:lstStyle/>
          <a:p>
            <a:pPr algn="l">
              <a:lnSpc>
                <a:spcPts val="2499"/>
              </a:lnSpc>
            </a:pPr>
            <a:r>
              <a:rPr lang="en-US" sz="2499">
                <a:solidFill>
                  <a:srgbClr val="0173B6"/>
                </a:solidFill>
                <a:latin typeface="Poppins Bold"/>
              </a:rPr>
              <a:t>Menimbang berat badan otomatis</a:t>
            </a:r>
          </a:p>
        </p:txBody>
      </p:sp>
      <p:sp>
        <p:nvSpPr>
          <p:cNvPr name="TextBox 12" id="12"/>
          <p:cNvSpPr txBox="true"/>
          <p:nvPr/>
        </p:nvSpPr>
        <p:spPr>
          <a:xfrm rot="0">
            <a:off x="9309225" y="4009772"/>
            <a:ext cx="1078645" cy="523512"/>
          </a:xfrm>
          <a:prstGeom prst="rect">
            <a:avLst/>
          </a:prstGeom>
        </p:spPr>
        <p:txBody>
          <a:bodyPr anchor="t" rtlCol="false" tIns="0" lIns="0" bIns="0" rIns="0">
            <a:spAutoFit/>
          </a:bodyPr>
          <a:lstStyle/>
          <a:p>
            <a:pPr algn="ctr">
              <a:lnSpc>
                <a:spcPts val="3756"/>
              </a:lnSpc>
            </a:pPr>
            <a:r>
              <a:rPr lang="en-US" sz="3756">
                <a:solidFill>
                  <a:srgbClr val="FFFFFF"/>
                </a:solidFill>
                <a:latin typeface="Poppins Bold"/>
              </a:rPr>
              <a:t>02</a:t>
            </a:r>
          </a:p>
        </p:txBody>
      </p:sp>
      <p:sp>
        <p:nvSpPr>
          <p:cNvPr name="TextBox 13" id="13"/>
          <p:cNvSpPr txBox="true"/>
          <p:nvPr/>
        </p:nvSpPr>
        <p:spPr>
          <a:xfrm rot="0">
            <a:off x="11561702" y="3934979"/>
            <a:ext cx="4583823" cy="663575"/>
          </a:xfrm>
          <a:prstGeom prst="rect">
            <a:avLst/>
          </a:prstGeom>
        </p:spPr>
        <p:txBody>
          <a:bodyPr anchor="t" rtlCol="false" tIns="0" lIns="0" bIns="0" rIns="0">
            <a:spAutoFit/>
          </a:bodyPr>
          <a:lstStyle/>
          <a:p>
            <a:pPr algn="l">
              <a:lnSpc>
                <a:spcPts val="2499"/>
              </a:lnSpc>
            </a:pPr>
            <a:r>
              <a:rPr lang="en-US" sz="2499">
                <a:solidFill>
                  <a:srgbClr val="0173B6"/>
                </a:solidFill>
                <a:latin typeface="Poppins Bold"/>
              </a:rPr>
              <a:t>Mengukur berat badan otomatis</a:t>
            </a:r>
          </a:p>
        </p:txBody>
      </p:sp>
      <p:sp>
        <p:nvSpPr>
          <p:cNvPr name="TextBox 14" id="14"/>
          <p:cNvSpPr txBox="true"/>
          <p:nvPr/>
        </p:nvSpPr>
        <p:spPr>
          <a:xfrm rot="0">
            <a:off x="9309225" y="5791815"/>
            <a:ext cx="1078645" cy="523512"/>
          </a:xfrm>
          <a:prstGeom prst="rect">
            <a:avLst/>
          </a:prstGeom>
        </p:spPr>
        <p:txBody>
          <a:bodyPr anchor="t" rtlCol="false" tIns="0" lIns="0" bIns="0" rIns="0">
            <a:spAutoFit/>
          </a:bodyPr>
          <a:lstStyle/>
          <a:p>
            <a:pPr algn="ctr">
              <a:lnSpc>
                <a:spcPts val="3756"/>
              </a:lnSpc>
            </a:pPr>
            <a:r>
              <a:rPr lang="en-US" sz="3756">
                <a:solidFill>
                  <a:srgbClr val="FFFFFF"/>
                </a:solidFill>
                <a:latin typeface="Poppins Bold"/>
              </a:rPr>
              <a:t>03</a:t>
            </a:r>
          </a:p>
        </p:txBody>
      </p:sp>
      <p:sp>
        <p:nvSpPr>
          <p:cNvPr name="TextBox 15" id="15"/>
          <p:cNvSpPr txBox="true"/>
          <p:nvPr/>
        </p:nvSpPr>
        <p:spPr>
          <a:xfrm rot="0">
            <a:off x="11561702" y="5717021"/>
            <a:ext cx="4583823" cy="663575"/>
          </a:xfrm>
          <a:prstGeom prst="rect">
            <a:avLst/>
          </a:prstGeom>
        </p:spPr>
        <p:txBody>
          <a:bodyPr anchor="t" rtlCol="false" tIns="0" lIns="0" bIns="0" rIns="0">
            <a:spAutoFit/>
          </a:bodyPr>
          <a:lstStyle/>
          <a:p>
            <a:pPr algn="l">
              <a:lnSpc>
                <a:spcPts val="2499"/>
              </a:lnSpc>
            </a:pPr>
            <a:r>
              <a:rPr lang="en-US" sz="2499">
                <a:solidFill>
                  <a:srgbClr val="0173B6"/>
                </a:solidFill>
                <a:latin typeface="Poppins Bold"/>
              </a:rPr>
              <a:t>Koneksi ke website dengan jaringan internet</a:t>
            </a:r>
          </a:p>
        </p:txBody>
      </p:sp>
      <p:sp>
        <p:nvSpPr>
          <p:cNvPr name="TextBox 16" id="16"/>
          <p:cNvSpPr txBox="true"/>
          <p:nvPr/>
        </p:nvSpPr>
        <p:spPr>
          <a:xfrm rot="0">
            <a:off x="9309225" y="7573858"/>
            <a:ext cx="1078645" cy="523512"/>
          </a:xfrm>
          <a:prstGeom prst="rect">
            <a:avLst/>
          </a:prstGeom>
        </p:spPr>
        <p:txBody>
          <a:bodyPr anchor="t" rtlCol="false" tIns="0" lIns="0" bIns="0" rIns="0">
            <a:spAutoFit/>
          </a:bodyPr>
          <a:lstStyle/>
          <a:p>
            <a:pPr algn="ctr">
              <a:lnSpc>
                <a:spcPts val="3756"/>
              </a:lnSpc>
            </a:pPr>
            <a:r>
              <a:rPr lang="en-US" sz="3756">
                <a:solidFill>
                  <a:srgbClr val="FFFFFF"/>
                </a:solidFill>
                <a:latin typeface="Poppins Bold"/>
              </a:rPr>
              <a:t>04</a:t>
            </a:r>
          </a:p>
        </p:txBody>
      </p:sp>
      <p:sp>
        <p:nvSpPr>
          <p:cNvPr name="TextBox 17" id="17"/>
          <p:cNvSpPr txBox="true"/>
          <p:nvPr/>
        </p:nvSpPr>
        <p:spPr>
          <a:xfrm rot="0">
            <a:off x="11561702" y="7656227"/>
            <a:ext cx="4583823" cy="349250"/>
          </a:xfrm>
          <a:prstGeom prst="rect">
            <a:avLst/>
          </a:prstGeom>
        </p:spPr>
        <p:txBody>
          <a:bodyPr anchor="t" rtlCol="false" tIns="0" lIns="0" bIns="0" rIns="0">
            <a:spAutoFit/>
          </a:bodyPr>
          <a:lstStyle/>
          <a:p>
            <a:pPr algn="l">
              <a:lnSpc>
                <a:spcPts val="2499"/>
              </a:lnSpc>
            </a:pPr>
            <a:r>
              <a:rPr lang="en-US" sz="2499">
                <a:solidFill>
                  <a:srgbClr val="0173B6"/>
                </a:solidFill>
                <a:latin typeface="Poppins Bold"/>
              </a:rPr>
              <a:t>Website yang </a:t>
            </a:r>
            <a:r>
              <a:rPr lang="en-US" sz="2499">
                <a:solidFill>
                  <a:srgbClr val="0173B6"/>
                </a:solidFill>
                <a:latin typeface="Poppins Bold Italics"/>
              </a:rPr>
              <a:t>user-friendly</a:t>
            </a:r>
          </a:p>
        </p:txBody>
      </p:sp>
      <p:sp>
        <p:nvSpPr>
          <p:cNvPr name="Freeform 18" id="18"/>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8"/>
            <a:stretch>
              <a:fillRect l="-45674" t="0" r="-37959" b="0"/>
            </a:stretch>
          </a:blipFill>
        </p:spPr>
      </p:sp>
      <p:sp>
        <p:nvSpPr>
          <p:cNvPr name="TextBox 19" id="19"/>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grpSp>
        <p:nvGrpSpPr>
          <p:cNvPr name="Group 4" id="4"/>
          <p:cNvGrpSpPr/>
          <p:nvPr/>
        </p:nvGrpSpPr>
        <p:grpSpPr>
          <a:xfrm rot="0">
            <a:off x="2024619" y="2631718"/>
            <a:ext cx="3602912" cy="695960"/>
            <a:chOff x="0" y="0"/>
            <a:chExt cx="1250619" cy="241577"/>
          </a:xfrm>
        </p:grpSpPr>
        <p:sp>
          <p:nvSpPr>
            <p:cNvPr name="Freeform 5" id="5"/>
            <p:cNvSpPr/>
            <p:nvPr/>
          </p:nvSpPr>
          <p:spPr>
            <a:xfrm flipH="false" flipV="false" rot="0">
              <a:off x="0" y="0"/>
              <a:ext cx="1250619" cy="241577"/>
            </a:xfrm>
            <a:custGeom>
              <a:avLst/>
              <a:gdLst/>
              <a:ahLst/>
              <a:cxnLst/>
              <a:rect r="r" b="b" t="t" l="l"/>
              <a:pathLst>
                <a:path h="241577" w="1250619">
                  <a:moveTo>
                    <a:pt x="1047419" y="0"/>
                  </a:moveTo>
                  <a:lnTo>
                    <a:pt x="0" y="0"/>
                  </a:lnTo>
                  <a:lnTo>
                    <a:pt x="0" y="241577"/>
                  </a:lnTo>
                  <a:lnTo>
                    <a:pt x="1047419" y="241577"/>
                  </a:lnTo>
                  <a:lnTo>
                    <a:pt x="1250619" y="120788"/>
                  </a:lnTo>
                  <a:lnTo>
                    <a:pt x="1047419" y="0"/>
                  </a:lnTo>
                  <a:close/>
                </a:path>
              </a:pathLst>
            </a:custGeom>
            <a:solidFill>
              <a:srgbClr val="0173B6"/>
            </a:solidFill>
          </p:spPr>
        </p:sp>
        <p:sp>
          <p:nvSpPr>
            <p:cNvPr name="TextBox 6" id="6"/>
            <p:cNvSpPr txBox="true"/>
            <p:nvPr/>
          </p:nvSpPr>
          <p:spPr>
            <a:xfrm>
              <a:off x="0" y="28575"/>
              <a:ext cx="1136319" cy="213002"/>
            </a:xfrm>
            <a:prstGeom prst="rect">
              <a:avLst/>
            </a:prstGeom>
          </p:spPr>
          <p:txBody>
            <a:bodyPr anchor="ctr" rtlCol="false" tIns="50800" lIns="50800" bIns="50800" rIns="50800"/>
            <a:lstStyle/>
            <a:p>
              <a:pPr algn="ctr">
                <a:lnSpc>
                  <a:spcPts val="2499"/>
                </a:lnSpc>
              </a:pPr>
              <a:r>
                <a:rPr lang="en-US" sz="2499">
                  <a:solidFill>
                    <a:srgbClr val="FFFFFF"/>
                  </a:solidFill>
                  <a:latin typeface="Poppins Bold"/>
                </a:rPr>
                <a:t>PENGUKURAN               </a:t>
              </a:r>
            </a:p>
          </p:txBody>
        </p:sp>
      </p:grpSp>
      <p:grpSp>
        <p:nvGrpSpPr>
          <p:cNvPr name="Group 7" id="7"/>
          <p:cNvGrpSpPr/>
          <p:nvPr/>
        </p:nvGrpSpPr>
        <p:grpSpPr>
          <a:xfrm rot="0">
            <a:off x="5363100" y="2631718"/>
            <a:ext cx="5553987" cy="695960"/>
            <a:chOff x="0" y="0"/>
            <a:chExt cx="1462778" cy="183298"/>
          </a:xfrm>
        </p:grpSpPr>
        <p:sp>
          <p:nvSpPr>
            <p:cNvPr name="Freeform 8" id="8"/>
            <p:cNvSpPr/>
            <p:nvPr/>
          </p:nvSpPr>
          <p:spPr>
            <a:xfrm flipH="false" flipV="false" rot="0">
              <a:off x="0" y="0"/>
              <a:ext cx="1462778" cy="183298"/>
            </a:xfrm>
            <a:custGeom>
              <a:avLst/>
              <a:gdLst/>
              <a:ahLst/>
              <a:cxnLst/>
              <a:rect r="r" b="b" t="t" l="l"/>
              <a:pathLst>
                <a:path h="183298" w="1462778">
                  <a:moveTo>
                    <a:pt x="0" y="0"/>
                  </a:moveTo>
                  <a:lnTo>
                    <a:pt x="1259578" y="0"/>
                  </a:lnTo>
                  <a:lnTo>
                    <a:pt x="1462778" y="91649"/>
                  </a:lnTo>
                  <a:lnTo>
                    <a:pt x="1259578" y="183298"/>
                  </a:lnTo>
                  <a:lnTo>
                    <a:pt x="0" y="183298"/>
                  </a:lnTo>
                  <a:lnTo>
                    <a:pt x="203200" y="91649"/>
                  </a:lnTo>
                  <a:lnTo>
                    <a:pt x="0" y="0"/>
                  </a:lnTo>
                  <a:close/>
                </a:path>
              </a:pathLst>
            </a:custGeom>
            <a:solidFill>
              <a:srgbClr val="01B3D7"/>
            </a:solidFill>
          </p:spPr>
        </p:sp>
        <p:sp>
          <p:nvSpPr>
            <p:cNvPr name="TextBox 9" id="9"/>
            <p:cNvSpPr txBox="true"/>
            <p:nvPr/>
          </p:nvSpPr>
          <p:spPr>
            <a:xfrm>
              <a:off x="177800" y="28575"/>
              <a:ext cx="1208778" cy="154723"/>
            </a:xfrm>
            <a:prstGeom prst="rect">
              <a:avLst/>
            </a:prstGeom>
          </p:spPr>
          <p:txBody>
            <a:bodyPr anchor="ctr" rtlCol="false" tIns="50800" lIns="50800" bIns="50800" rIns="50800"/>
            <a:lstStyle/>
            <a:p>
              <a:pPr algn="ctr">
                <a:lnSpc>
                  <a:spcPts val="2499"/>
                </a:lnSpc>
              </a:pPr>
              <a:r>
                <a:rPr lang="en-US" sz="2499">
                  <a:solidFill>
                    <a:srgbClr val="FFFFFF"/>
                  </a:solidFill>
                  <a:latin typeface="Poppins Bold"/>
                </a:rPr>
                <a:t>PEMROSESAN DATA                </a:t>
              </a:r>
            </a:p>
          </p:txBody>
        </p:sp>
      </p:grpSp>
      <p:sp>
        <p:nvSpPr>
          <p:cNvPr name="Freeform 10" id="10"/>
          <p:cNvSpPr/>
          <p:nvPr/>
        </p:nvSpPr>
        <p:spPr>
          <a:xfrm flipH="false" flipV="false" rot="-5400000">
            <a:off x="14184552" y="2631718"/>
            <a:ext cx="2335927" cy="2335927"/>
          </a:xfrm>
          <a:custGeom>
            <a:avLst/>
            <a:gdLst/>
            <a:ahLst/>
            <a:cxnLst/>
            <a:rect r="r" b="b" t="t" l="l"/>
            <a:pathLst>
              <a:path h="2335927" w="2335927">
                <a:moveTo>
                  <a:pt x="0" y="0"/>
                </a:moveTo>
                <a:lnTo>
                  <a:pt x="2335927" y="0"/>
                </a:lnTo>
                <a:lnTo>
                  <a:pt x="2335927" y="2335926"/>
                </a:lnTo>
                <a:lnTo>
                  <a:pt x="0" y="233592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10401266" y="2631718"/>
            <a:ext cx="4951249" cy="695960"/>
            <a:chOff x="0" y="0"/>
            <a:chExt cx="1304033" cy="183298"/>
          </a:xfrm>
        </p:grpSpPr>
        <p:sp>
          <p:nvSpPr>
            <p:cNvPr name="Freeform 12" id="12"/>
            <p:cNvSpPr/>
            <p:nvPr/>
          </p:nvSpPr>
          <p:spPr>
            <a:xfrm flipH="false" flipV="false" rot="0">
              <a:off x="0" y="0"/>
              <a:ext cx="1304033" cy="183298"/>
            </a:xfrm>
            <a:custGeom>
              <a:avLst/>
              <a:gdLst/>
              <a:ahLst/>
              <a:cxnLst/>
              <a:rect r="r" b="b" t="t" l="l"/>
              <a:pathLst>
                <a:path h="183298" w="1304033">
                  <a:moveTo>
                    <a:pt x="0" y="0"/>
                  </a:moveTo>
                  <a:lnTo>
                    <a:pt x="1100833" y="0"/>
                  </a:lnTo>
                  <a:lnTo>
                    <a:pt x="1304033" y="91649"/>
                  </a:lnTo>
                  <a:lnTo>
                    <a:pt x="1100833" y="183298"/>
                  </a:lnTo>
                  <a:lnTo>
                    <a:pt x="0" y="183298"/>
                  </a:lnTo>
                  <a:lnTo>
                    <a:pt x="203200" y="91649"/>
                  </a:lnTo>
                  <a:lnTo>
                    <a:pt x="0" y="0"/>
                  </a:lnTo>
                  <a:close/>
                </a:path>
              </a:pathLst>
            </a:custGeom>
            <a:solidFill>
              <a:srgbClr val="0173B6"/>
            </a:solidFill>
          </p:spPr>
        </p:sp>
        <p:sp>
          <p:nvSpPr>
            <p:cNvPr name="TextBox 13" id="13"/>
            <p:cNvSpPr txBox="true"/>
            <p:nvPr/>
          </p:nvSpPr>
          <p:spPr>
            <a:xfrm>
              <a:off x="177800" y="28575"/>
              <a:ext cx="1050033" cy="154723"/>
            </a:xfrm>
            <a:prstGeom prst="rect">
              <a:avLst/>
            </a:prstGeom>
          </p:spPr>
          <p:txBody>
            <a:bodyPr anchor="ctr" rtlCol="false" tIns="50800" lIns="50800" bIns="50800" rIns="50800"/>
            <a:lstStyle/>
            <a:p>
              <a:pPr algn="ctr">
                <a:lnSpc>
                  <a:spcPts val="2499"/>
                </a:lnSpc>
              </a:pPr>
              <a:r>
                <a:rPr lang="en-US" sz="2499">
                  <a:solidFill>
                    <a:srgbClr val="FFFFFF"/>
                  </a:solidFill>
                  <a:latin typeface="Poppins Bold"/>
                </a:rPr>
                <a:t>KIRIM DATA KE SERVER</a:t>
              </a:r>
            </a:p>
          </p:txBody>
        </p:sp>
      </p:grpSp>
      <p:sp>
        <p:nvSpPr>
          <p:cNvPr name="Freeform 14" id="14"/>
          <p:cNvSpPr/>
          <p:nvPr/>
        </p:nvSpPr>
        <p:spPr>
          <a:xfrm flipH="false" flipV="false" rot="0">
            <a:off x="14184552" y="4731538"/>
            <a:ext cx="2335927" cy="2335927"/>
          </a:xfrm>
          <a:custGeom>
            <a:avLst/>
            <a:gdLst/>
            <a:ahLst/>
            <a:cxnLst/>
            <a:rect r="r" b="b" t="t" l="l"/>
            <a:pathLst>
              <a:path h="2335927" w="2335927">
                <a:moveTo>
                  <a:pt x="0" y="0"/>
                </a:moveTo>
                <a:lnTo>
                  <a:pt x="2335927" y="0"/>
                </a:lnTo>
                <a:lnTo>
                  <a:pt x="2335927" y="2335926"/>
                </a:lnTo>
                <a:lnTo>
                  <a:pt x="0" y="233592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5" id="15"/>
          <p:cNvGrpSpPr/>
          <p:nvPr/>
        </p:nvGrpSpPr>
        <p:grpSpPr>
          <a:xfrm rot="-10800000">
            <a:off x="12697792" y="6375505"/>
            <a:ext cx="1546310" cy="691959"/>
            <a:chOff x="0" y="0"/>
            <a:chExt cx="273046" cy="122186"/>
          </a:xfrm>
        </p:grpSpPr>
        <p:sp>
          <p:nvSpPr>
            <p:cNvPr name="Freeform 16" id="16"/>
            <p:cNvSpPr/>
            <p:nvPr/>
          </p:nvSpPr>
          <p:spPr>
            <a:xfrm flipH="false" flipV="false" rot="0">
              <a:off x="0" y="0"/>
              <a:ext cx="273046" cy="122186"/>
            </a:xfrm>
            <a:custGeom>
              <a:avLst/>
              <a:gdLst/>
              <a:ahLst/>
              <a:cxnLst/>
              <a:rect r="r" b="b" t="t" l="l"/>
              <a:pathLst>
                <a:path h="122186" w="273046">
                  <a:moveTo>
                    <a:pt x="69846" y="0"/>
                  </a:moveTo>
                  <a:lnTo>
                    <a:pt x="0" y="0"/>
                  </a:lnTo>
                  <a:lnTo>
                    <a:pt x="0" y="122186"/>
                  </a:lnTo>
                  <a:lnTo>
                    <a:pt x="69846" y="122186"/>
                  </a:lnTo>
                  <a:lnTo>
                    <a:pt x="273046" y="61093"/>
                  </a:lnTo>
                  <a:lnTo>
                    <a:pt x="69846" y="0"/>
                  </a:lnTo>
                  <a:close/>
                </a:path>
              </a:pathLst>
            </a:custGeom>
            <a:solidFill>
              <a:srgbClr val="0173B6"/>
            </a:solidFill>
          </p:spPr>
        </p:sp>
        <p:sp>
          <p:nvSpPr>
            <p:cNvPr name="TextBox 17" id="17"/>
            <p:cNvSpPr txBox="true"/>
            <p:nvPr/>
          </p:nvSpPr>
          <p:spPr>
            <a:xfrm>
              <a:off x="0" y="28575"/>
              <a:ext cx="158746" cy="93611"/>
            </a:xfrm>
            <a:prstGeom prst="rect">
              <a:avLst/>
            </a:prstGeom>
          </p:spPr>
          <p:txBody>
            <a:bodyPr anchor="ctr" rtlCol="false" tIns="50800" lIns="50800" bIns="50800" rIns="50800"/>
            <a:lstStyle/>
            <a:p>
              <a:pPr algn="ctr">
                <a:lnSpc>
                  <a:spcPts val="2499"/>
                </a:lnSpc>
              </a:pPr>
            </a:p>
          </p:txBody>
        </p:sp>
      </p:grpSp>
      <p:grpSp>
        <p:nvGrpSpPr>
          <p:cNvPr name="Group 18" id="18"/>
          <p:cNvGrpSpPr/>
          <p:nvPr/>
        </p:nvGrpSpPr>
        <p:grpSpPr>
          <a:xfrm rot="-10800000">
            <a:off x="8226216" y="6375505"/>
            <a:ext cx="4846401" cy="695960"/>
            <a:chOff x="0" y="0"/>
            <a:chExt cx="1276418" cy="183298"/>
          </a:xfrm>
        </p:grpSpPr>
        <p:sp>
          <p:nvSpPr>
            <p:cNvPr name="Freeform 19" id="19"/>
            <p:cNvSpPr/>
            <p:nvPr/>
          </p:nvSpPr>
          <p:spPr>
            <a:xfrm flipH="false" flipV="false" rot="0">
              <a:off x="0" y="0"/>
              <a:ext cx="1276418" cy="183298"/>
            </a:xfrm>
            <a:custGeom>
              <a:avLst/>
              <a:gdLst/>
              <a:ahLst/>
              <a:cxnLst/>
              <a:rect r="r" b="b" t="t" l="l"/>
              <a:pathLst>
                <a:path h="183298" w="1276418">
                  <a:moveTo>
                    <a:pt x="0" y="0"/>
                  </a:moveTo>
                  <a:lnTo>
                    <a:pt x="1073218" y="0"/>
                  </a:lnTo>
                  <a:lnTo>
                    <a:pt x="1276418" y="91649"/>
                  </a:lnTo>
                  <a:lnTo>
                    <a:pt x="1073218" y="183298"/>
                  </a:lnTo>
                  <a:lnTo>
                    <a:pt x="0" y="183298"/>
                  </a:lnTo>
                  <a:lnTo>
                    <a:pt x="203200" y="91649"/>
                  </a:lnTo>
                  <a:lnTo>
                    <a:pt x="0" y="0"/>
                  </a:lnTo>
                  <a:close/>
                </a:path>
              </a:pathLst>
            </a:custGeom>
            <a:solidFill>
              <a:srgbClr val="01B3D7"/>
            </a:solidFill>
          </p:spPr>
        </p:sp>
        <p:sp>
          <p:nvSpPr>
            <p:cNvPr name="TextBox 20" id="20"/>
            <p:cNvSpPr txBox="true"/>
            <p:nvPr/>
          </p:nvSpPr>
          <p:spPr>
            <a:xfrm>
              <a:off x="177800" y="28575"/>
              <a:ext cx="1022418" cy="154723"/>
            </a:xfrm>
            <a:prstGeom prst="rect">
              <a:avLst/>
            </a:prstGeom>
          </p:spPr>
          <p:txBody>
            <a:bodyPr anchor="ctr" rtlCol="false" tIns="50800" lIns="50800" bIns="50800" rIns="50800"/>
            <a:lstStyle/>
            <a:p>
              <a:pPr algn="ctr">
                <a:lnSpc>
                  <a:spcPts val="2499"/>
                </a:lnSpc>
              </a:pPr>
            </a:p>
          </p:txBody>
        </p:sp>
      </p:grpSp>
      <p:grpSp>
        <p:nvGrpSpPr>
          <p:cNvPr name="Group 21" id="21"/>
          <p:cNvGrpSpPr/>
          <p:nvPr/>
        </p:nvGrpSpPr>
        <p:grpSpPr>
          <a:xfrm rot="0">
            <a:off x="4428406" y="2675119"/>
            <a:ext cx="608135" cy="609158"/>
            <a:chOff x="0" y="0"/>
            <a:chExt cx="812800" cy="814168"/>
          </a:xfrm>
        </p:grpSpPr>
        <p:sp>
          <p:nvSpPr>
            <p:cNvPr name="Freeform 22" id="22"/>
            <p:cNvSpPr/>
            <p:nvPr/>
          </p:nvSpPr>
          <p:spPr>
            <a:xfrm flipH="false" flipV="false" rot="0">
              <a:off x="0" y="0"/>
              <a:ext cx="812800" cy="814168"/>
            </a:xfrm>
            <a:custGeom>
              <a:avLst/>
              <a:gdLst/>
              <a:ahLst/>
              <a:cxnLst/>
              <a:rect r="r" b="b" t="t" l="l"/>
              <a:pathLst>
                <a:path h="814168" w="812800">
                  <a:moveTo>
                    <a:pt x="406400" y="0"/>
                  </a:moveTo>
                  <a:cubicBezTo>
                    <a:pt x="181951" y="0"/>
                    <a:pt x="0" y="182258"/>
                    <a:pt x="0" y="407084"/>
                  </a:cubicBezTo>
                  <a:cubicBezTo>
                    <a:pt x="0" y="631910"/>
                    <a:pt x="181951" y="814168"/>
                    <a:pt x="406400" y="814168"/>
                  </a:cubicBezTo>
                  <a:cubicBezTo>
                    <a:pt x="630849" y="814168"/>
                    <a:pt x="812800" y="631910"/>
                    <a:pt x="812800" y="407084"/>
                  </a:cubicBezTo>
                  <a:cubicBezTo>
                    <a:pt x="812800" y="182258"/>
                    <a:pt x="630849" y="0"/>
                    <a:pt x="406400" y="0"/>
                  </a:cubicBezTo>
                  <a:close/>
                </a:path>
              </a:pathLst>
            </a:custGeom>
            <a:solidFill>
              <a:srgbClr val="FFFFFF"/>
            </a:solidFill>
          </p:spPr>
        </p:sp>
        <p:sp>
          <p:nvSpPr>
            <p:cNvPr name="TextBox 23" id="23"/>
            <p:cNvSpPr txBox="true"/>
            <p:nvPr/>
          </p:nvSpPr>
          <p:spPr>
            <a:xfrm>
              <a:off x="76200" y="171578"/>
              <a:ext cx="660400" cy="566261"/>
            </a:xfrm>
            <a:prstGeom prst="rect">
              <a:avLst/>
            </a:prstGeom>
          </p:spPr>
          <p:txBody>
            <a:bodyPr anchor="ctr" rtlCol="false" tIns="50800" lIns="50800" bIns="50800" rIns="50800"/>
            <a:lstStyle/>
            <a:p>
              <a:pPr algn="ctr">
                <a:lnSpc>
                  <a:spcPts val="9799"/>
                </a:lnSpc>
              </a:pPr>
            </a:p>
          </p:txBody>
        </p:sp>
      </p:grpSp>
      <p:grpSp>
        <p:nvGrpSpPr>
          <p:cNvPr name="Group 24" id="24"/>
          <p:cNvGrpSpPr/>
          <p:nvPr/>
        </p:nvGrpSpPr>
        <p:grpSpPr>
          <a:xfrm rot="0">
            <a:off x="9651601" y="2675119"/>
            <a:ext cx="608135" cy="609158"/>
            <a:chOff x="0" y="0"/>
            <a:chExt cx="812800" cy="814168"/>
          </a:xfrm>
        </p:grpSpPr>
        <p:sp>
          <p:nvSpPr>
            <p:cNvPr name="Freeform 25" id="25"/>
            <p:cNvSpPr/>
            <p:nvPr/>
          </p:nvSpPr>
          <p:spPr>
            <a:xfrm flipH="false" flipV="false" rot="0">
              <a:off x="0" y="0"/>
              <a:ext cx="812800" cy="814168"/>
            </a:xfrm>
            <a:custGeom>
              <a:avLst/>
              <a:gdLst/>
              <a:ahLst/>
              <a:cxnLst/>
              <a:rect r="r" b="b" t="t" l="l"/>
              <a:pathLst>
                <a:path h="814168" w="812800">
                  <a:moveTo>
                    <a:pt x="406400" y="0"/>
                  </a:moveTo>
                  <a:cubicBezTo>
                    <a:pt x="181951" y="0"/>
                    <a:pt x="0" y="182258"/>
                    <a:pt x="0" y="407084"/>
                  </a:cubicBezTo>
                  <a:cubicBezTo>
                    <a:pt x="0" y="631910"/>
                    <a:pt x="181951" y="814168"/>
                    <a:pt x="406400" y="814168"/>
                  </a:cubicBezTo>
                  <a:cubicBezTo>
                    <a:pt x="630849" y="814168"/>
                    <a:pt x="812800" y="631910"/>
                    <a:pt x="812800" y="407084"/>
                  </a:cubicBezTo>
                  <a:cubicBezTo>
                    <a:pt x="812800" y="182258"/>
                    <a:pt x="630849" y="0"/>
                    <a:pt x="406400" y="0"/>
                  </a:cubicBezTo>
                  <a:close/>
                </a:path>
              </a:pathLst>
            </a:custGeom>
            <a:solidFill>
              <a:srgbClr val="FFFFFF"/>
            </a:solidFill>
          </p:spPr>
        </p:sp>
        <p:sp>
          <p:nvSpPr>
            <p:cNvPr name="TextBox 26" id="26"/>
            <p:cNvSpPr txBox="true"/>
            <p:nvPr/>
          </p:nvSpPr>
          <p:spPr>
            <a:xfrm>
              <a:off x="76200" y="171578"/>
              <a:ext cx="660400" cy="566261"/>
            </a:xfrm>
            <a:prstGeom prst="rect">
              <a:avLst/>
            </a:prstGeom>
          </p:spPr>
          <p:txBody>
            <a:bodyPr anchor="ctr" rtlCol="false" tIns="50800" lIns="50800" bIns="50800" rIns="50800"/>
            <a:lstStyle/>
            <a:p>
              <a:pPr algn="ctr">
                <a:lnSpc>
                  <a:spcPts val="9799"/>
                </a:lnSpc>
              </a:pPr>
            </a:p>
          </p:txBody>
        </p:sp>
      </p:grpSp>
      <p:grpSp>
        <p:nvGrpSpPr>
          <p:cNvPr name="Group 27" id="27"/>
          <p:cNvGrpSpPr/>
          <p:nvPr/>
        </p:nvGrpSpPr>
        <p:grpSpPr>
          <a:xfrm rot="0">
            <a:off x="13880485" y="6418906"/>
            <a:ext cx="608135" cy="609158"/>
            <a:chOff x="0" y="0"/>
            <a:chExt cx="812800" cy="814168"/>
          </a:xfrm>
        </p:grpSpPr>
        <p:sp>
          <p:nvSpPr>
            <p:cNvPr name="Freeform 28" id="28"/>
            <p:cNvSpPr/>
            <p:nvPr/>
          </p:nvSpPr>
          <p:spPr>
            <a:xfrm flipH="false" flipV="false" rot="0">
              <a:off x="0" y="0"/>
              <a:ext cx="812800" cy="814168"/>
            </a:xfrm>
            <a:custGeom>
              <a:avLst/>
              <a:gdLst/>
              <a:ahLst/>
              <a:cxnLst/>
              <a:rect r="r" b="b" t="t" l="l"/>
              <a:pathLst>
                <a:path h="814168" w="812800">
                  <a:moveTo>
                    <a:pt x="406400" y="0"/>
                  </a:moveTo>
                  <a:cubicBezTo>
                    <a:pt x="181951" y="0"/>
                    <a:pt x="0" y="182258"/>
                    <a:pt x="0" y="407084"/>
                  </a:cubicBezTo>
                  <a:cubicBezTo>
                    <a:pt x="0" y="631910"/>
                    <a:pt x="181951" y="814168"/>
                    <a:pt x="406400" y="814168"/>
                  </a:cubicBezTo>
                  <a:cubicBezTo>
                    <a:pt x="630849" y="814168"/>
                    <a:pt x="812800" y="631910"/>
                    <a:pt x="812800" y="407084"/>
                  </a:cubicBezTo>
                  <a:cubicBezTo>
                    <a:pt x="812800" y="182258"/>
                    <a:pt x="630849" y="0"/>
                    <a:pt x="406400" y="0"/>
                  </a:cubicBezTo>
                  <a:close/>
                </a:path>
              </a:pathLst>
            </a:custGeom>
            <a:solidFill>
              <a:srgbClr val="FFFFFF"/>
            </a:solidFill>
          </p:spPr>
        </p:sp>
        <p:sp>
          <p:nvSpPr>
            <p:cNvPr name="TextBox 29" id="29"/>
            <p:cNvSpPr txBox="true"/>
            <p:nvPr/>
          </p:nvSpPr>
          <p:spPr>
            <a:xfrm>
              <a:off x="76200" y="171578"/>
              <a:ext cx="660400" cy="566261"/>
            </a:xfrm>
            <a:prstGeom prst="rect">
              <a:avLst/>
            </a:prstGeom>
          </p:spPr>
          <p:txBody>
            <a:bodyPr anchor="ctr" rtlCol="false" tIns="50800" lIns="50800" bIns="50800" rIns="50800"/>
            <a:lstStyle/>
            <a:p>
              <a:pPr algn="ctr">
                <a:lnSpc>
                  <a:spcPts val="9799"/>
                </a:lnSpc>
              </a:pPr>
            </a:p>
          </p:txBody>
        </p:sp>
      </p:grpSp>
      <p:grpSp>
        <p:nvGrpSpPr>
          <p:cNvPr name="Group 30" id="30"/>
          <p:cNvGrpSpPr/>
          <p:nvPr/>
        </p:nvGrpSpPr>
        <p:grpSpPr>
          <a:xfrm rot="0">
            <a:off x="8866803" y="6418906"/>
            <a:ext cx="608135" cy="609158"/>
            <a:chOff x="0" y="0"/>
            <a:chExt cx="812800" cy="814168"/>
          </a:xfrm>
        </p:grpSpPr>
        <p:sp>
          <p:nvSpPr>
            <p:cNvPr name="Freeform 31" id="31"/>
            <p:cNvSpPr/>
            <p:nvPr/>
          </p:nvSpPr>
          <p:spPr>
            <a:xfrm flipH="false" flipV="false" rot="0">
              <a:off x="0" y="0"/>
              <a:ext cx="812800" cy="814168"/>
            </a:xfrm>
            <a:custGeom>
              <a:avLst/>
              <a:gdLst/>
              <a:ahLst/>
              <a:cxnLst/>
              <a:rect r="r" b="b" t="t" l="l"/>
              <a:pathLst>
                <a:path h="814168" w="812800">
                  <a:moveTo>
                    <a:pt x="406400" y="0"/>
                  </a:moveTo>
                  <a:cubicBezTo>
                    <a:pt x="181951" y="0"/>
                    <a:pt x="0" y="182258"/>
                    <a:pt x="0" y="407084"/>
                  </a:cubicBezTo>
                  <a:cubicBezTo>
                    <a:pt x="0" y="631910"/>
                    <a:pt x="181951" y="814168"/>
                    <a:pt x="406400" y="814168"/>
                  </a:cubicBezTo>
                  <a:cubicBezTo>
                    <a:pt x="630849" y="814168"/>
                    <a:pt x="812800" y="631910"/>
                    <a:pt x="812800" y="407084"/>
                  </a:cubicBezTo>
                  <a:cubicBezTo>
                    <a:pt x="812800" y="182258"/>
                    <a:pt x="630849" y="0"/>
                    <a:pt x="406400" y="0"/>
                  </a:cubicBezTo>
                  <a:close/>
                </a:path>
              </a:pathLst>
            </a:custGeom>
            <a:solidFill>
              <a:srgbClr val="FFFFFF"/>
            </a:solidFill>
          </p:spPr>
        </p:sp>
        <p:sp>
          <p:nvSpPr>
            <p:cNvPr name="TextBox 32" id="32"/>
            <p:cNvSpPr txBox="true"/>
            <p:nvPr/>
          </p:nvSpPr>
          <p:spPr>
            <a:xfrm>
              <a:off x="76200" y="171578"/>
              <a:ext cx="660400" cy="566261"/>
            </a:xfrm>
            <a:prstGeom prst="rect">
              <a:avLst/>
            </a:prstGeom>
          </p:spPr>
          <p:txBody>
            <a:bodyPr anchor="ctr" rtlCol="false" tIns="50800" lIns="50800" bIns="50800" rIns="50800"/>
            <a:lstStyle/>
            <a:p>
              <a:pPr algn="ctr">
                <a:lnSpc>
                  <a:spcPts val="9799"/>
                </a:lnSpc>
              </a:pPr>
            </a:p>
          </p:txBody>
        </p:sp>
      </p:grpSp>
      <p:grpSp>
        <p:nvGrpSpPr>
          <p:cNvPr name="Group 33" id="33"/>
          <p:cNvGrpSpPr/>
          <p:nvPr/>
        </p:nvGrpSpPr>
        <p:grpSpPr>
          <a:xfrm rot="-10800000">
            <a:off x="1267720" y="6332104"/>
            <a:ext cx="7084733" cy="695960"/>
            <a:chOff x="0" y="0"/>
            <a:chExt cx="1865938" cy="183298"/>
          </a:xfrm>
        </p:grpSpPr>
        <p:sp>
          <p:nvSpPr>
            <p:cNvPr name="Freeform 34" id="34"/>
            <p:cNvSpPr/>
            <p:nvPr/>
          </p:nvSpPr>
          <p:spPr>
            <a:xfrm flipH="false" flipV="false" rot="0">
              <a:off x="0" y="0"/>
              <a:ext cx="1865938" cy="183298"/>
            </a:xfrm>
            <a:custGeom>
              <a:avLst/>
              <a:gdLst/>
              <a:ahLst/>
              <a:cxnLst/>
              <a:rect r="r" b="b" t="t" l="l"/>
              <a:pathLst>
                <a:path h="183298" w="1865938">
                  <a:moveTo>
                    <a:pt x="0" y="0"/>
                  </a:moveTo>
                  <a:lnTo>
                    <a:pt x="1662738" y="0"/>
                  </a:lnTo>
                  <a:lnTo>
                    <a:pt x="1865938" y="91649"/>
                  </a:lnTo>
                  <a:lnTo>
                    <a:pt x="1662738" y="183298"/>
                  </a:lnTo>
                  <a:lnTo>
                    <a:pt x="0" y="183298"/>
                  </a:lnTo>
                  <a:lnTo>
                    <a:pt x="203200" y="91649"/>
                  </a:lnTo>
                  <a:lnTo>
                    <a:pt x="0" y="0"/>
                  </a:lnTo>
                  <a:close/>
                </a:path>
              </a:pathLst>
            </a:custGeom>
            <a:solidFill>
              <a:srgbClr val="0173B6"/>
            </a:solidFill>
          </p:spPr>
        </p:sp>
        <p:sp>
          <p:nvSpPr>
            <p:cNvPr name="TextBox 35" id="35"/>
            <p:cNvSpPr txBox="true"/>
            <p:nvPr/>
          </p:nvSpPr>
          <p:spPr>
            <a:xfrm>
              <a:off x="177800" y="28575"/>
              <a:ext cx="1611938" cy="154723"/>
            </a:xfrm>
            <a:prstGeom prst="rect">
              <a:avLst/>
            </a:prstGeom>
          </p:spPr>
          <p:txBody>
            <a:bodyPr anchor="ctr" rtlCol="false" tIns="50800" lIns="50800" bIns="50800" rIns="50800"/>
            <a:lstStyle/>
            <a:p>
              <a:pPr algn="ctr">
                <a:lnSpc>
                  <a:spcPts val="2499"/>
                </a:lnSpc>
              </a:pPr>
            </a:p>
          </p:txBody>
        </p:sp>
      </p:grpSp>
      <p:grpSp>
        <p:nvGrpSpPr>
          <p:cNvPr name="Group 36" id="36"/>
          <p:cNvGrpSpPr/>
          <p:nvPr/>
        </p:nvGrpSpPr>
        <p:grpSpPr>
          <a:xfrm rot="0">
            <a:off x="2053820" y="6375505"/>
            <a:ext cx="608135" cy="609158"/>
            <a:chOff x="0" y="0"/>
            <a:chExt cx="812800" cy="814168"/>
          </a:xfrm>
        </p:grpSpPr>
        <p:sp>
          <p:nvSpPr>
            <p:cNvPr name="Freeform 37" id="37"/>
            <p:cNvSpPr/>
            <p:nvPr/>
          </p:nvSpPr>
          <p:spPr>
            <a:xfrm flipH="false" flipV="false" rot="0">
              <a:off x="0" y="0"/>
              <a:ext cx="812800" cy="814168"/>
            </a:xfrm>
            <a:custGeom>
              <a:avLst/>
              <a:gdLst/>
              <a:ahLst/>
              <a:cxnLst/>
              <a:rect r="r" b="b" t="t" l="l"/>
              <a:pathLst>
                <a:path h="814168" w="812800">
                  <a:moveTo>
                    <a:pt x="406400" y="0"/>
                  </a:moveTo>
                  <a:cubicBezTo>
                    <a:pt x="181951" y="0"/>
                    <a:pt x="0" y="182258"/>
                    <a:pt x="0" y="407084"/>
                  </a:cubicBezTo>
                  <a:cubicBezTo>
                    <a:pt x="0" y="631910"/>
                    <a:pt x="181951" y="814168"/>
                    <a:pt x="406400" y="814168"/>
                  </a:cubicBezTo>
                  <a:cubicBezTo>
                    <a:pt x="630849" y="814168"/>
                    <a:pt x="812800" y="631910"/>
                    <a:pt x="812800" y="407084"/>
                  </a:cubicBezTo>
                  <a:cubicBezTo>
                    <a:pt x="812800" y="182258"/>
                    <a:pt x="630849" y="0"/>
                    <a:pt x="406400" y="0"/>
                  </a:cubicBezTo>
                  <a:close/>
                </a:path>
              </a:pathLst>
            </a:custGeom>
            <a:solidFill>
              <a:srgbClr val="FFFFFF"/>
            </a:solidFill>
          </p:spPr>
        </p:sp>
        <p:sp>
          <p:nvSpPr>
            <p:cNvPr name="TextBox 38" id="38"/>
            <p:cNvSpPr txBox="true"/>
            <p:nvPr/>
          </p:nvSpPr>
          <p:spPr>
            <a:xfrm>
              <a:off x="76200" y="171578"/>
              <a:ext cx="660400" cy="566261"/>
            </a:xfrm>
            <a:prstGeom prst="rect">
              <a:avLst/>
            </a:prstGeom>
          </p:spPr>
          <p:txBody>
            <a:bodyPr anchor="ctr" rtlCol="false" tIns="50800" lIns="50800" bIns="50800" rIns="50800"/>
            <a:lstStyle/>
            <a:p>
              <a:pPr algn="ctr">
                <a:lnSpc>
                  <a:spcPts val="9799"/>
                </a:lnSpc>
              </a:pPr>
            </a:p>
          </p:txBody>
        </p:sp>
      </p:grpSp>
      <p:grpSp>
        <p:nvGrpSpPr>
          <p:cNvPr name="Group 39" id="39"/>
          <p:cNvGrpSpPr/>
          <p:nvPr/>
        </p:nvGrpSpPr>
        <p:grpSpPr>
          <a:xfrm rot="0">
            <a:off x="1267720" y="6337800"/>
            <a:ext cx="756900" cy="690264"/>
            <a:chOff x="0" y="0"/>
            <a:chExt cx="199348" cy="181798"/>
          </a:xfrm>
        </p:grpSpPr>
        <p:sp>
          <p:nvSpPr>
            <p:cNvPr name="Freeform 40" id="40"/>
            <p:cNvSpPr/>
            <p:nvPr/>
          </p:nvSpPr>
          <p:spPr>
            <a:xfrm flipH="false" flipV="false" rot="0">
              <a:off x="0" y="0"/>
              <a:ext cx="199348" cy="181798"/>
            </a:xfrm>
            <a:custGeom>
              <a:avLst/>
              <a:gdLst/>
              <a:ahLst/>
              <a:cxnLst/>
              <a:rect r="r" b="b" t="t" l="l"/>
              <a:pathLst>
                <a:path h="181798" w="199348">
                  <a:moveTo>
                    <a:pt x="0" y="0"/>
                  </a:moveTo>
                  <a:lnTo>
                    <a:pt x="199348" y="0"/>
                  </a:lnTo>
                  <a:lnTo>
                    <a:pt x="199348" y="181798"/>
                  </a:lnTo>
                  <a:lnTo>
                    <a:pt x="0" y="181798"/>
                  </a:lnTo>
                  <a:close/>
                </a:path>
              </a:pathLst>
            </a:custGeom>
            <a:solidFill>
              <a:srgbClr val="FFFFFF"/>
            </a:solidFill>
          </p:spPr>
        </p:sp>
        <p:sp>
          <p:nvSpPr>
            <p:cNvPr name="TextBox 41" id="41"/>
            <p:cNvSpPr txBox="true"/>
            <p:nvPr/>
          </p:nvSpPr>
          <p:spPr>
            <a:xfrm>
              <a:off x="0" y="28575"/>
              <a:ext cx="199348" cy="153223"/>
            </a:xfrm>
            <a:prstGeom prst="rect">
              <a:avLst/>
            </a:prstGeom>
          </p:spPr>
          <p:txBody>
            <a:bodyPr anchor="ctr" rtlCol="false" tIns="50800" lIns="50800" bIns="50800" rIns="50800"/>
            <a:lstStyle/>
            <a:p>
              <a:pPr algn="ctr">
                <a:lnSpc>
                  <a:spcPts val="2499"/>
                </a:lnSpc>
              </a:pPr>
            </a:p>
          </p:txBody>
        </p:sp>
      </p:grpSp>
      <p:sp>
        <p:nvSpPr>
          <p:cNvPr name="Freeform 42" id="42"/>
          <p:cNvSpPr/>
          <p:nvPr/>
        </p:nvSpPr>
        <p:spPr>
          <a:xfrm flipH="false" flipV="false" rot="0">
            <a:off x="1028700" y="2631718"/>
            <a:ext cx="853044" cy="703762"/>
          </a:xfrm>
          <a:custGeom>
            <a:avLst/>
            <a:gdLst/>
            <a:ahLst/>
            <a:cxnLst/>
            <a:rect r="r" b="b" t="t" l="l"/>
            <a:pathLst>
              <a:path h="703762" w="853044">
                <a:moveTo>
                  <a:pt x="0" y="0"/>
                </a:moveTo>
                <a:lnTo>
                  <a:pt x="853044" y="0"/>
                </a:lnTo>
                <a:lnTo>
                  <a:pt x="853044" y="703761"/>
                </a:lnTo>
                <a:lnTo>
                  <a:pt x="0" y="703761"/>
                </a:lnTo>
                <a:lnTo>
                  <a:pt x="0" y="0"/>
                </a:lnTo>
                <a:close/>
              </a:path>
            </a:pathLst>
          </a:custGeom>
          <a:blipFill>
            <a:blip r:embed="rId7"/>
            <a:stretch>
              <a:fillRect l="0" t="0" r="0" b="0"/>
            </a:stretch>
          </a:blipFill>
        </p:spPr>
      </p:sp>
      <p:sp>
        <p:nvSpPr>
          <p:cNvPr name="Freeform 43" id="43"/>
          <p:cNvSpPr/>
          <p:nvPr/>
        </p:nvSpPr>
        <p:spPr>
          <a:xfrm flipH="false" flipV="false" rot="0">
            <a:off x="3226133" y="3493120"/>
            <a:ext cx="956289" cy="1072975"/>
          </a:xfrm>
          <a:custGeom>
            <a:avLst/>
            <a:gdLst/>
            <a:ahLst/>
            <a:cxnLst/>
            <a:rect r="r" b="b" t="t" l="l"/>
            <a:pathLst>
              <a:path h="1072975" w="956289">
                <a:moveTo>
                  <a:pt x="0" y="0"/>
                </a:moveTo>
                <a:lnTo>
                  <a:pt x="956289" y="0"/>
                </a:lnTo>
                <a:lnTo>
                  <a:pt x="956289" y="1072975"/>
                </a:lnTo>
                <a:lnTo>
                  <a:pt x="0" y="10729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4" id="44"/>
          <p:cNvSpPr/>
          <p:nvPr/>
        </p:nvSpPr>
        <p:spPr>
          <a:xfrm flipH="false" flipV="false" rot="0">
            <a:off x="7396091" y="3533771"/>
            <a:ext cx="1150142" cy="1007812"/>
          </a:xfrm>
          <a:custGeom>
            <a:avLst/>
            <a:gdLst/>
            <a:ahLst/>
            <a:cxnLst/>
            <a:rect r="r" b="b" t="t" l="l"/>
            <a:pathLst>
              <a:path h="1007812" w="1150142">
                <a:moveTo>
                  <a:pt x="0" y="0"/>
                </a:moveTo>
                <a:lnTo>
                  <a:pt x="1150142" y="0"/>
                </a:lnTo>
                <a:lnTo>
                  <a:pt x="1150142" y="1007812"/>
                </a:lnTo>
                <a:lnTo>
                  <a:pt x="0" y="10078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45" id="45"/>
          <p:cNvSpPr/>
          <p:nvPr/>
        </p:nvSpPr>
        <p:spPr>
          <a:xfrm flipH="false" flipV="false" rot="0">
            <a:off x="12054546" y="3638045"/>
            <a:ext cx="1018071" cy="903538"/>
          </a:xfrm>
          <a:custGeom>
            <a:avLst/>
            <a:gdLst/>
            <a:ahLst/>
            <a:cxnLst/>
            <a:rect r="r" b="b" t="t" l="l"/>
            <a:pathLst>
              <a:path h="903538" w="1018071">
                <a:moveTo>
                  <a:pt x="0" y="0"/>
                </a:moveTo>
                <a:lnTo>
                  <a:pt x="1018071" y="0"/>
                </a:lnTo>
                <a:lnTo>
                  <a:pt x="1018071" y="903538"/>
                </a:lnTo>
                <a:lnTo>
                  <a:pt x="0" y="90353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46" id="46"/>
          <p:cNvSpPr/>
          <p:nvPr/>
        </p:nvSpPr>
        <p:spPr>
          <a:xfrm flipH="false" flipV="false" rot="0">
            <a:off x="10065546" y="7260491"/>
            <a:ext cx="1167742" cy="1167742"/>
          </a:xfrm>
          <a:custGeom>
            <a:avLst/>
            <a:gdLst/>
            <a:ahLst/>
            <a:cxnLst/>
            <a:rect r="r" b="b" t="t" l="l"/>
            <a:pathLst>
              <a:path h="1167742" w="1167742">
                <a:moveTo>
                  <a:pt x="0" y="0"/>
                </a:moveTo>
                <a:lnTo>
                  <a:pt x="1167742" y="0"/>
                </a:lnTo>
                <a:lnTo>
                  <a:pt x="1167742" y="1167742"/>
                </a:lnTo>
                <a:lnTo>
                  <a:pt x="0" y="116774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47" id="47"/>
          <p:cNvSpPr txBox="true"/>
          <p:nvPr/>
        </p:nvSpPr>
        <p:spPr>
          <a:xfrm rot="0">
            <a:off x="7553423" y="1162050"/>
            <a:ext cx="5806330" cy="870585"/>
          </a:xfrm>
          <a:prstGeom prst="rect">
            <a:avLst/>
          </a:prstGeom>
        </p:spPr>
        <p:txBody>
          <a:bodyPr anchor="t" rtlCol="false" tIns="0" lIns="0" bIns="0" rIns="0">
            <a:spAutoFit/>
          </a:bodyPr>
          <a:lstStyle/>
          <a:p>
            <a:pPr algn="l">
              <a:lnSpc>
                <a:spcPts val="5940"/>
              </a:lnSpc>
            </a:pPr>
            <a:r>
              <a:rPr lang="en-US" sz="6600">
                <a:solidFill>
                  <a:srgbClr val="0173B6"/>
                </a:solidFill>
                <a:latin typeface="Poppins Bold"/>
              </a:rPr>
              <a:t>E-POSYANDU</a:t>
            </a:r>
          </a:p>
        </p:txBody>
      </p:sp>
      <p:sp>
        <p:nvSpPr>
          <p:cNvPr name="TextBox 48" id="48"/>
          <p:cNvSpPr txBox="true"/>
          <p:nvPr/>
        </p:nvSpPr>
        <p:spPr>
          <a:xfrm rot="0">
            <a:off x="4928247" y="1162050"/>
            <a:ext cx="2331053" cy="870585"/>
          </a:xfrm>
          <a:prstGeom prst="rect">
            <a:avLst/>
          </a:prstGeom>
        </p:spPr>
        <p:txBody>
          <a:bodyPr anchor="t" rtlCol="false" tIns="0" lIns="0" bIns="0" rIns="0">
            <a:spAutoFit/>
          </a:bodyPr>
          <a:lstStyle/>
          <a:p>
            <a:pPr algn="r">
              <a:lnSpc>
                <a:spcPts val="5940"/>
              </a:lnSpc>
            </a:pPr>
            <a:r>
              <a:rPr lang="en-US" sz="6600">
                <a:solidFill>
                  <a:srgbClr val="242424"/>
                </a:solidFill>
                <a:latin typeface="Poppins Bold"/>
              </a:rPr>
              <a:t>ALUR</a:t>
            </a:r>
          </a:p>
        </p:txBody>
      </p:sp>
      <p:sp>
        <p:nvSpPr>
          <p:cNvPr name="TextBox 49" id="49"/>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50" id="50"/>
          <p:cNvSpPr txBox="true"/>
          <p:nvPr/>
        </p:nvSpPr>
        <p:spPr>
          <a:xfrm rot="0">
            <a:off x="9651601" y="6469485"/>
            <a:ext cx="2530971"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Bold"/>
              </a:rPr>
              <a:t>DATA DI TERIMA</a:t>
            </a:r>
          </a:p>
        </p:txBody>
      </p:sp>
      <p:sp>
        <p:nvSpPr>
          <p:cNvPr name="TextBox 51" id="51"/>
          <p:cNvSpPr txBox="true"/>
          <p:nvPr/>
        </p:nvSpPr>
        <p:spPr>
          <a:xfrm rot="0">
            <a:off x="2759877" y="6426084"/>
            <a:ext cx="4825901"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Bold"/>
              </a:rPr>
              <a:t>PENAMPILAN DATA DI WEBSITE</a:t>
            </a:r>
          </a:p>
        </p:txBody>
      </p:sp>
      <p:sp>
        <p:nvSpPr>
          <p:cNvPr name="TextBox 52" id="52"/>
          <p:cNvSpPr txBox="true"/>
          <p:nvPr/>
        </p:nvSpPr>
        <p:spPr>
          <a:xfrm rot="0">
            <a:off x="4670375" y="2715061"/>
            <a:ext cx="124197" cy="462598"/>
          </a:xfrm>
          <a:prstGeom prst="rect">
            <a:avLst/>
          </a:prstGeom>
        </p:spPr>
        <p:txBody>
          <a:bodyPr anchor="t" rtlCol="false" tIns="0" lIns="0" bIns="0" rIns="0">
            <a:spAutoFit/>
          </a:bodyPr>
          <a:lstStyle/>
          <a:p>
            <a:pPr algn="ctr">
              <a:lnSpc>
                <a:spcPts val="3639"/>
              </a:lnSpc>
            </a:pPr>
            <a:r>
              <a:rPr lang="en-US" sz="2599">
                <a:solidFill>
                  <a:srgbClr val="0173B6"/>
                </a:solidFill>
                <a:latin typeface="Poppins Bold"/>
              </a:rPr>
              <a:t>1</a:t>
            </a:r>
          </a:p>
        </p:txBody>
      </p:sp>
      <p:sp>
        <p:nvSpPr>
          <p:cNvPr name="TextBox 53" id="53"/>
          <p:cNvSpPr txBox="true"/>
          <p:nvPr/>
        </p:nvSpPr>
        <p:spPr>
          <a:xfrm rot="0">
            <a:off x="9861385" y="2715061"/>
            <a:ext cx="188565" cy="462598"/>
          </a:xfrm>
          <a:prstGeom prst="rect">
            <a:avLst/>
          </a:prstGeom>
        </p:spPr>
        <p:txBody>
          <a:bodyPr anchor="t" rtlCol="false" tIns="0" lIns="0" bIns="0" rIns="0">
            <a:spAutoFit/>
          </a:bodyPr>
          <a:lstStyle/>
          <a:p>
            <a:pPr algn="ctr">
              <a:lnSpc>
                <a:spcPts val="3639"/>
              </a:lnSpc>
            </a:pPr>
            <a:r>
              <a:rPr lang="en-US" sz="2599">
                <a:solidFill>
                  <a:srgbClr val="0173B6"/>
                </a:solidFill>
                <a:latin typeface="Poppins Bold"/>
              </a:rPr>
              <a:t>2</a:t>
            </a:r>
          </a:p>
        </p:txBody>
      </p:sp>
      <p:sp>
        <p:nvSpPr>
          <p:cNvPr name="TextBox 54" id="54"/>
          <p:cNvSpPr txBox="true"/>
          <p:nvPr/>
        </p:nvSpPr>
        <p:spPr>
          <a:xfrm rot="0">
            <a:off x="14082102" y="6469485"/>
            <a:ext cx="199802" cy="462598"/>
          </a:xfrm>
          <a:prstGeom prst="rect">
            <a:avLst/>
          </a:prstGeom>
        </p:spPr>
        <p:txBody>
          <a:bodyPr anchor="t" rtlCol="false" tIns="0" lIns="0" bIns="0" rIns="0">
            <a:spAutoFit/>
          </a:bodyPr>
          <a:lstStyle/>
          <a:p>
            <a:pPr algn="ctr">
              <a:lnSpc>
                <a:spcPts val="3639"/>
              </a:lnSpc>
            </a:pPr>
            <a:r>
              <a:rPr lang="en-US" sz="2599">
                <a:solidFill>
                  <a:srgbClr val="0173B6"/>
                </a:solidFill>
                <a:latin typeface="Poppins Bold"/>
              </a:rPr>
              <a:t>3</a:t>
            </a:r>
          </a:p>
        </p:txBody>
      </p:sp>
      <p:sp>
        <p:nvSpPr>
          <p:cNvPr name="TextBox 55" id="55"/>
          <p:cNvSpPr txBox="true"/>
          <p:nvPr/>
        </p:nvSpPr>
        <p:spPr>
          <a:xfrm rot="0">
            <a:off x="9059100" y="6448212"/>
            <a:ext cx="223540" cy="462598"/>
          </a:xfrm>
          <a:prstGeom prst="rect">
            <a:avLst/>
          </a:prstGeom>
        </p:spPr>
        <p:txBody>
          <a:bodyPr anchor="t" rtlCol="false" tIns="0" lIns="0" bIns="0" rIns="0">
            <a:spAutoFit/>
          </a:bodyPr>
          <a:lstStyle/>
          <a:p>
            <a:pPr algn="ctr">
              <a:lnSpc>
                <a:spcPts val="3639"/>
              </a:lnSpc>
            </a:pPr>
            <a:r>
              <a:rPr lang="en-US" sz="2599">
                <a:solidFill>
                  <a:srgbClr val="0173B6"/>
                </a:solidFill>
                <a:latin typeface="Poppins Bold"/>
              </a:rPr>
              <a:t>4</a:t>
            </a:r>
          </a:p>
        </p:txBody>
      </p:sp>
      <p:sp>
        <p:nvSpPr>
          <p:cNvPr name="TextBox 56" id="56"/>
          <p:cNvSpPr txBox="true"/>
          <p:nvPr/>
        </p:nvSpPr>
        <p:spPr>
          <a:xfrm rot="0">
            <a:off x="2250545" y="6404812"/>
            <a:ext cx="214685" cy="462598"/>
          </a:xfrm>
          <a:prstGeom prst="rect">
            <a:avLst/>
          </a:prstGeom>
        </p:spPr>
        <p:txBody>
          <a:bodyPr anchor="t" rtlCol="false" tIns="0" lIns="0" bIns="0" rIns="0">
            <a:spAutoFit/>
          </a:bodyPr>
          <a:lstStyle/>
          <a:p>
            <a:pPr algn="ctr">
              <a:lnSpc>
                <a:spcPts val="3639"/>
              </a:lnSpc>
            </a:pPr>
            <a:r>
              <a:rPr lang="en-US" sz="2599">
                <a:solidFill>
                  <a:srgbClr val="0173B6"/>
                </a:solidFill>
                <a:latin typeface="Poppins Bold"/>
              </a:rPr>
              <a:t>5</a:t>
            </a:r>
          </a:p>
        </p:txBody>
      </p:sp>
      <p:sp>
        <p:nvSpPr>
          <p:cNvPr name="TextBox 57" id="57"/>
          <p:cNvSpPr txBox="true"/>
          <p:nvPr/>
        </p:nvSpPr>
        <p:spPr>
          <a:xfrm rot="0">
            <a:off x="2309883" y="4823270"/>
            <a:ext cx="2788790" cy="1195070"/>
          </a:xfrm>
          <a:prstGeom prst="rect">
            <a:avLst/>
          </a:prstGeom>
        </p:spPr>
        <p:txBody>
          <a:bodyPr anchor="t" rtlCol="false" tIns="0" lIns="0" bIns="0" rIns="0">
            <a:spAutoFit/>
          </a:bodyPr>
          <a:lstStyle/>
          <a:p>
            <a:pPr algn="ctr">
              <a:lnSpc>
                <a:spcPts val="2380"/>
              </a:lnSpc>
            </a:pPr>
            <a:r>
              <a:rPr lang="en-US" sz="1700">
                <a:solidFill>
                  <a:srgbClr val="0173B6"/>
                </a:solidFill>
                <a:latin typeface="Poppins Bold"/>
              </a:rPr>
              <a:t>Bayi diletakan pada alat penimbang dan sensor mengukur beran badan bayi.</a:t>
            </a:r>
          </a:p>
        </p:txBody>
      </p:sp>
      <p:sp>
        <p:nvSpPr>
          <p:cNvPr name="TextBox 58" id="58"/>
          <p:cNvSpPr txBox="true"/>
          <p:nvPr/>
        </p:nvSpPr>
        <p:spPr>
          <a:xfrm rot="0">
            <a:off x="6250373" y="4840865"/>
            <a:ext cx="3441578" cy="1002664"/>
          </a:xfrm>
          <a:prstGeom prst="rect">
            <a:avLst/>
          </a:prstGeom>
        </p:spPr>
        <p:txBody>
          <a:bodyPr anchor="t" rtlCol="false" tIns="0" lIns="0" bIns="0" rIns="0">
            <a:spAutoFit/>
          </a:bodyPr>
          <a:lstStyle/>
          <a:p>
            <a:pPr algn="ctr">
              <a:lnSpc>
                <a:spcPts val="1960"/>
              </a:lnSpc>
            </a:pPr>
            <a:r>
              <a:rPr lang="en-US" sz="1400">
                <a:solidFill>
                  <a:srgbClr val="0173B6"/>
                </a:solidFill>
                <a:latin typeface="Poppins Bold"/>
              </a:rPr>
              <a:t>Data dari sensor berat dan panjang di kirim ke mikrokontroler yang akan dikonversi menjadi format digital yang dapat dikirim ke server.</a:t>
            </a:r>
          </a:p>
        </p:txBody>
      </p:sp>
      <p:sp>
        <p:nvSpPr>
          <p:cNvPr name="TextBox 59" id="59"/>
          <p:cNvSpPr txBox="true"/>
          <p:nvPr/>
        </p:nvSpPr>
        <p:spPr>
          <a:xfrm rot="0">
            <a:off x="11182313" y="4840865"/>
            <a:ext cx="2788790" cy="1076324"/>
          </a:xfrm>
          <a:prstGeom prst="rect">
            <a:avLst/>
          </a:prstGeom>
        </p:spPr>
        <p:txBody>
          <a:bodyPr anchor="t" rtlCol="false" tIns="0" lIns="0" bIns="0" rIns="0">
            <a:spAutoFit/>
          </a:bodyPr>
          <a:lstStyle/>
          <a:p>
            <a:pPr algn="ctr">
              <a:lnSpc>
                <a:spcPts val="2100"/>
              </a:lnSpc>
            </a:pPr>
            <a:r>
              <a:rPr lang="en-US" sz="1500">
                <a:solidFill>
                  <a:srgbClr val="0173B6"/>
                </a:solidFill>
                <a:latin typeface="Poppins Bold"/>
              </a:rPr>
              <a:t>Data dikirim melalui koneksi internet ke server, server menerima data dan menyimpannya.</a:t>
            </a:r>
          </a:p>
        </p:txBody>
      </p:sp>
      <p:sp>
        <p:nvSpPr>
          <p:cNvPr name="TextBox 60" id="60"/>
          <p:cNvSpPr txBox="true"/>
          <p:nvPr/>
        </p:nvSpPr>
        <p:spPr>
          <a:xfrm rot="0">
            <a:off x="9282640" y="8837808"/>
            <a:ext cx="2788790" cy="1002664"/>
          </a:xfrm>
          <a:prstGeom prst="rect">
            <a:avLst/>
          </a:prstGeom>
        </p:spPr>
        <p:txBody>
          <a:bodyPr anchor="t" rtlCol="false" tIns="0" lIns="0" bIns="0" rIns="0">
            <a:spAutoFit/>
          </a:bodyPr>
          <a:lstStyle/>
          <a:p>
            <a:pPr algn="ctr">
              <a:lnSpc>
                <a:spcPts val="1960"/>
              </a:lnSpc>
            </a:pPr>
            <a:r>
              <a:rPr lang="en-US" sz="1400">
                <a:solidFill>
                  <a:srgbClr val="0173B6"/>
                </a:solidFill>
                <a:latin typeface="Poppins Bold"/>
              </a:rPr>
              <a:t>Data yang dikirim sebelumnya di terima dan website frontend akan menampilkan data tersebut.</a:t>
            </a:r>
          </a:p>
        </p:txBody>
      </p:sp>
      <p:sp>
        <p:nvSpPr>
          <p:cNvPr name="TextBox 61" id="61"/>
          <p:cNvSpPr txBox="true"/>
          <p:nvPr/>
        </p:nvSpPr>
        <p:spPr>
          <a:xfrm rot="0">
            <a:off x="3084610" y="8847333"/>
            <a:ext cx="3687273" cy="1148079"/>
          </a:xfrm>
          <a:prstGeom prst="rect">
            <a:avLst/>
          </a:prstGeom>
        </p:spPr>
        <p:txBody>
          <a:bodyPr anchor="t" rtlCol="false" tIns="0" lIns="0" bIns="0" rIns="0">
            <a:spAutoFit/>
          </a:bodyPr>
          <a:lstStyle/>
          <a:p>
            <a:pPr algn="ctr">
              <a:lnSpc>
                <a:spcPts val="1820"/>
              </a:lnSpc>
            </a:pPr>
            <a:r>
              <a:rPr lang="en-US" sz="1300">
                <a:solidFill>
                  <a:srgbClr val="0173B6"/>
                </a:solidFill>
                <a:latin typeface="Poppins Bold"/>
              </a:rPr>
              <a:t>Data yang sudah diproses ditampilkan di website dalam bentuk yang mudah dipahami oleh pengguna. Pengguna dapat mengakses data melalui website dengan akun yang dilindungi </a:t>
            </a:r>
            <a:r>
              <a:rPr lang="en-US" sz="1300">
                <a:solidFill>
                  <a:srgbClr val="0173B6"/>
                </a:solidFill>
                <a:latin typeface="Poppins Bold Italics"/>
              </a:rPr>
              <a:t>password.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059666" y="2219170"/>
            <a:ext cx="16168668" cy="7039130"/>
          </a:xfrm>
          <a:custGeom>
            <a:avLst/>
            <a:gdLst/>
            <a:ahLst/>
            <a:cxnLst/>
            <a:rect r="r" b="b" t="t" l="l"/>
            <a:pathLst>
              <a:path h="7039130" w="16168668">
                <a:moveTo>
                  <a:pt x="0" y="0"/>
                </a:moveTo>
                <a:lnTo>
                  <a:pt x="16168668" y="0"/>
                </a:lnTo>
                <a:lnTo>
                  <a:pt x="16168668" y="7039130"/>
                </a:lnTo>
                <a:lnTo>
                  <a:pt x="0" y="7039130"/>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776596" y="1047750"/>
            <a:ext cx="8734808"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TAMPILAN LOGIN WEBSITE E-POSYANDU</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149574" y="2162456"/>
            <a:ext cx="15988852" cy="7095844"/>
          </a:xfrm>
          <a:custGeom>
            <a:avLst/>
            <a:gdLst/>
            <a:ahLst/>
            <a:cxnLst/>
            <a:rect r="r" b="b" t="t" l="l"/>
            <a:pathLst>
              <a:path h="7095844" w="15988852">
                <a:moveTo>
                  <a:pt x="0" y="0"/>
                </a:moveTo>
                <a:lnTo>
                  <a:pt x="15988852" y="0"/>
                </a:lnTo>
                <a:lnTo>
                  <a:pt x="15988852" y="7095844"/>
                </a:lnTo>
                <a:lnTo>
                  <a:pt x="0" y="7095844"/>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776596" y="1047750"/>
            <a:ext cx="8734808"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TAMPILAN DAHBOARD WEBSITE E-POSYANDU</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954345" y="2243983"/>
            <a:ext cx="16249549" cy="7014317"/>
          </a:xfrm>
          <a:custGeom>
            <a:avLst/>
            <a:gdLst/>
            <a:ahLst/>
            <a:cxnLst/>
            <a:rect r="r" b="b" t="t" l="l"/>
            <a:pathLst>
              <a:path h="7014317" w="16249549">
                <a:moveTo>
                  <a:pt x="0" y="0"/>
                </a:moveTo>
                <a:lnTo>
                  <a:pt x="16249549" y="0"/>
                </a:lnTo>
                <a:lnTo>
                  <a:pt x="16249549" y="7014317"/>
                </a:lnTo>
                <a:lnTo>
                  <a:pt x="0" y="7014317"/>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5308128" y="1047750"/>
            <a:ext cx="7541983"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TAMPILAN DATA IBU YANG TERDAFTAR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586605" y="1765978"/>
            <a:ext cx="16672695" cy="7294304"/>
          </a:xfrm>
          <a:custGeom>
            <a:avLst/>
            <a:gdLst/>
            <a:ahLst/>
            <a:cxnLst/>
            <a:rect r="r" b="b" t="t" l="l"/>
            <a:pathLst>
              <a:path h="7294304" w="16672695">
                <a:moveTo>
                  <a:pt x="0" y="0"/>
                </a:moveTo>
                <a:lnTo>
                  <a:pt x="16672695" y="0"/>
                </a:lnTo>
                <a:lnTo>
                  <a:pt x="16672695" y="7294304"/>
                </a:lnTo>
                <a:lnTo>
                  <a:pt x="0" y="7294304"/>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5375065" y="1047750"/>
            <a:ext cx="7095776"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FORMULIR UNTUK TAMBAH DATA IBU</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586605" y="1765978"/>
            <a:ext cx="16672695" cy="7164048"/>
          </a:xfrm>
          <a:custGeom>
            <a:avLst/>
            <a:gdLst/>
            <a:ahLst/>
            <a:cxnLst/>
            <a:rect r="r" b="b" t="t" l="l"/>
            <a:pathLst>
              <a:path h="7164048" w="16672695">
                <a:moveTo>
                  <a:pt x="0" y="0"/>
                </a:moveTo>
                <a:lnTo>
                  <a:pt x="16672695" y="0"/>
                </a:lnTo>
                <a:lnTo>
                  <a:pt x="16672695" y="7164048"/>
                </a:lnTo>
                <a:lnTo>
                  <a:pt x="0" y="7164048"/>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852433" y="1047750"/>
            <a:ext cx="8583134"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TAMPILAN DATA ANAK YANG TERDAFTAR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929861" y="1945673"/>
            <a:ext cx="16329439" cy="7016556"/>
          </a:xfrm>
          <a:custGeom>
            <a:avLst/>
            <a:gdLst/>
            <a:ahLst/>
            <a:cxnLst/>
            <a:rect r="r" b="b" t="t" l="l"/>
            <a:pathLst>
              <a:path h="7016556" w="16329439">
                <a:moveTo>
                  <a:pt x="0" y="0"/>
                </a:moveTo>
                <a:lnTo>
                  <a:pt x="16329439" y="0"/>
                </a:lnTo>
                <a:lnTo>
                  <a:pt x="16329439" y="7016556"/>
                </a:lnTo>
                <a:lnTo>
                  <a:pt x="0" y="7016556"/>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5298641" y="1047750"/>
            <a:ext cx="7690719"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FORMULIR UNTUK TAMBAH DATA ANAK</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586605" y="1765978"/>
            <a:ext cx="16672695" cy="7268253"/>
          </a:xfrm>
          <a:custGeom>
            <a:avLst/>
            <a:gdLst/>
            <a:ahLst/>
            <a:cxnLst/>
            <a:rect r="r" b="b" t="t" l="l"/>
            <a:pathLst>
              <a:path h="7268253" w="16672695">
                <a:moveTo>
                  <a:pt x="0" y="0"/>
                </a:moveTo>
                <a:lnTo>
                  <a:pt x="16672695" y="0"/>
                </a:lnTo>
                <a:lnTo>
                  <a:pt x="16672695" y="7268253"/>
                </a:lnTo>
                <a:lnTo>
                  <a:pt x="0" y="7268253"/>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852433" y="1047750"/>
            <a:ext cx="8583134"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TAMPILAN DATA PETUGAS YANG TERDAFTAR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586605" y="1765978"/>
            <a:ext cx="16672695" cy="7333381"/>
          </a:xfrm>
          <a:custGeom>
            <a:avLst/>
            <a:gdLst/>
            <a:ahLst/>
            <a:cxnLst/>
            <a:rect r="r" b="b" t="t" l="l"/>
            <a:pathLst>
              <a:path h="7333381" w="16672695">
                <a:moveTo>
                  <a:pt x="0" y="0"/>
                </a:moveTo>
                <a:lnTo>
                  <a:pt x="16672695" y="0"/>
                </a:lnTo>
                <a:lnTo>
                  <a:pt x="16672695" y="7333380"/>
                </a:lnTo>
                <a:lnTo>
                  <a:pt x="0" y="7333380"/>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941675" y="1047750"/>
            <a:ext cx="8404651"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FORMULIR UNTUK TAMBAH DATA PETUGAS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028700" y="1765978"/>
            <a:ext cx="16230600" cy="7100888"/>
          </a:xfrm>
          <a:custGeom>
            <a:avLst/>
            <a:gdLst/>
            <a:ahLst/>
            <a:cxnLst/>
            <a:rect r="r" b="b" t="t" l="l"/>
            <a:pathLst>
              <a:path h="7100888" w="16230600">
                <a:moveTo>
                  <a:pt x="0" y="0"/>
                </a:moveTo>
                <a:lnTo>
                  <a:pt x="16230600" y="0"/>
                </a:lnTo>
                <a:lnTo>
                  <a:pt x="16230600" y="7100887"/>
                </a:lnTo>
                <a:lnTo>
                  <a:pt x="0" y="7100887"/>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852433" y="1047750"/>
            <a:ext cx="8583134"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TAMPILAN DATA BIDAN YANG TERDAFTAR</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028700" y="1956220"/>
            <a:ext cx="15955930" cy="6980719"/>
          </a:xfrm>
          <a:custGeom>
            <a:avLst/>
            <a:gdLst/>
            <a:ahLst/>
            <a:cxnLst/>
            <a:rect r="r" b="b" t="t" l="l"/>
            <a:pathLst>
              <a:path h="6980719" w="15955930">
                <a:moveTo>
                  <a:pt x="0" y="0"/>
                </a:moveTo>
                <a:lnTo>
                  <a:pt x="15955930" y="0"/>
                </a:lnTo>
                <a:lnTo>
                  <a:pt x="15955930" y="6980719"/>
                </a:lnTo>
                <a:lnTo>
                  <a:pt x="0" y="6980719"/>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941675" y="1047750"/>
            <a:ext cx="8404651"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FORMULIR UNTUK TAMBAH DATA BIDAN</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213216" y="2239389"/>
            <a:ext cx="15861567" cy="7018911"/>
          </a:xfrm>
          <a:custGeom>
            <a:avLst/>
            <a:gdLst/>
            <a:ahLst/>
            <a:cxnLst/>
            <a:rect r="r" b="b" t="t" l="l"/>
            <a:pathLst>
              <a:path h="7018911" w="15861567">
                <a:moveTo>
                  <a:pt x="0" y="0"/>
                </a:moveTo>
                <a:lnTo>
                  <a:pt x="15861568" y="0"/>
                </a:lnTo>
                <a:lnTo>
                  <a:pt x="15861568" y="7018911"/>
                </a:lnTo>
                <a:lnTo>
                  <a:pt x="0" y="7018911"/>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6027446" y="1047750"/>
            <a:ext cx="6233108"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LAYANAN PENIMBANGAN ANAK</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214633" y="2124668"/>
            <a:ext cx="15858733" cy="6830164"/>
          </a:xfrm>
          <a:custGeom>
            <a:avLst/>
            <a:gdLst/>
            <a:ahLst/>
            <a:cxnLst/>
            <a:rect r="r" b="b" t="t" l="l"/>
            <a:pathLst>
              <a:path h="6830164" w="15858733">
                <a:moveTo>
                  <a:pt x="0" y="0"/>
                </a:moveTo>
                <a:lnTo>
                  <a:pt x="15858734" y="0"/>
                </a:lnTo>
                <a:lnTo>
                  <a:pt x="15858734" y="6830163"/>
                </a:lnTo>
                <a:lnTo>
                  <a:pt x="0" y="6830163"/>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5506871" y="1047750"/>
            <a:ext cx="7274259"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DATA ANAK YANG TELAH DITIMBANG</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374183" y="2000025"/>
            <a:ext cx="15539635" cy="6909249"/>
          </a:xfrm>
          <a:custGeom>
            <a:avLst/>
            <a:gdLst/>
            <a:ahLst/>
            <a:cxnLst/>
            <a:rect r="r" b="b" t="t" l="l"/>
            <a:pathLst>
              <a:path h="6909249" w="15539635">
                <a:moveTo>
                  <a:pt x="0" y="0"/>
                </a:moveTo>
                <a:lnTo>
                  <a:pt x="15539634" y="0"/>
                </a:lnTo>
                <a:lnTo>
                  <a:pt x="15539634" y="6909249"/>
                </a:lnTo>
                <a:lnTo>
                  <a:pt x="0" y="6909249"/>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6488527" y="965609"/>
            <a:ext cx="5310946"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LAYANAN IMUNISASI ANAK</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367112" y="2242655"/>
            <a:ext cx="15553776" cy="6717523"/>
          </a:xfrm>
          <a:custGeom>
            <a:avLst/>
            <a:gdLst/>
            <a:ahLst/>
            <a:cxnLst/>
            <a:rect r="r" b="b" t="t" l="l"/>
            <a:pathLst>
              <a:path h="6717523" w="15553776">
                <a:moveTo>
                  <a:pt x="0" y="0"/>
                </a:moveTo>
                <a:lnTo>
                  <a:pt x="15553776" y="0"/>
                </a:lnTo>
                <a:lnTo>
                  <a:pt x="15553776" y="6717523"/>
                </a:lnTo>
                <a:lnTo>
                  <a:pt x="0" y="6717523"/>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6488527" y="965609"/>
            <a:ext cx="7274259"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DATA ANAK YANG TELAH DIMUNISASI</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213923" y="2019735"/>
            <a:ext cx="15860154" cy="6954003"/>
          </a:xfrm>
          <a:custGeom>
            <a:avLst/>
            <a:gdLst/>
            <a:ahLst/>
            <a:cxnLst/>
            <a:rect r="r" b="b" t="t" l="l"/>
            <a:pathLst>
              <a:path h="6954003" w="15860154">
                <a:moveTo>
                  <a:pt x="0" y="0"/>
                </a:moveTo>
                <a:lnTo>
                  <a:pt x="15860154" y="0"/>
                </a:lnTo>
                <a:lnTo>
                  <a:pt x="15860154" y="6954003"/>
                </a:lnTo>
                <a:lnTo>
                  <a:pt x="0" y="6954003"/>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374564" y="965609"/>
            <a:ext cx="9538871"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LAPORAN PENIMBANGAN ANAK PADA LOGIN IBU</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86605" y="284709"/>
            <a:ext cx="686511" cy="661851"/>
          </a:xfrm>
          <a:custGeom>
            <a:avLst/>
            <a:gdLst/>
            <a:ahLst/>
            <a:cxnLst/>
            <a:rect r="r" b="b" t="t" l="l"/>
            <a:pathLst>
              <a:path h="661851" w="686511">
                <a:moveTo>
                  <a:pt x="0" y="0"/>
                </a:moveTo>
                <a:lnTo>
                  <a:pt x="686512" y="0"/>
                </a:lnTo>
                <a:lnTo>
                  <a:pt x="686512" y="661850"/>
                </a:lnTo>
                <a:lnTo>
                  <a:pt x="0" y="661850"/>
                </a:lnTo>
                <a:lnTo>
                  <a:pt x="0" y="0"/>
                </a:lnTo>
                <a:close/>
              </a:path>
            </a:pathLst>
          </a:custGeom>
          <a:blipFill>
            <a:blip r:embed="rId4"/>
            <a:stretch>
              <a:fillRect l="-45674" t="0" r="-37959" b="0"/>
            </a:stretch>
          </a:blipFill>
        </p:spPr>
      </p:sp>
      <p:sp>
        <p:nvSpPr>
          <p:cNvPr name="Freeform 4" id="4"/>
          <p:cNvSpPr/>
          <p:nvPr/>
        </p:nvSpPr>
        <p:spPr>
          <a:xfrm flipH="false" flipV="false" rot="0">
            <a:off x="1372110" y="2097173"/>
            <a:ext cx="15543780" cy="6755314"/>
          </a:xfrm>
          <a:custGeom>
            <a:avLst/>
            <a:gdLst/>
            <a:ahLst/>
            <a:cxnLst/>
            <a:rect r="r" b="b" t="t" l="l"/>
            <a:pathLst>
              <a:path h="6755314" w="15543780">
                <a:moveTo>
                  <a:pt x="0" y="0"/>
                </a:moveTo>
                <a:lnTo>
                  <a:pt x="15543780" y="0"/>
                </a:lnTo>
                <a:lnTo>
                  <a:pt x="15543780" y="6755313"/>
                </a:lnTo>
                <a:lnTo>
                  <a:pt x="0" y="6755313"/>
                </a:lnTo>
                <a:lnTo>
                  <a:pt x="0" y="0"/>
                </a:lnTo>
                <a:close/>
              </a:path>
            </a:pathLst>
          </a:custGeom>
          <a:blipFill>
            <a:blip r:embed="rId5"/>
            <a:stretch>
              <a:fillRect l="0" t="0" r="0" b="0"/>
            </a:stretch>
          </a:blipFill>
        </p:spPr>
      </p:sp>
      <p:sp>
        <p:nvSpPr>
          <p:cNvPr name="TextBox 5" id="5"/>
          <p:cNvSpPr txBox="true"/>
          <p:nvPr/>
        </p:nvSpPr>
        <p:spPr>
          <a:xfrm rot="0">
            <a:off x="1402348" y="371893"/>
            <a:ext cx="2296826" cy="506532"/>
          </a:xfrm>
          <a:prstGeom prst="rect">
            <a:avLst/>
          </a:prstGeom>
        </p:spPr>
        <p:txBody>
          <a:bodyPr anchor="t" rtlCol="false" tIns="0" lIns="0" bIns="0" rIns="0">
            <a:spAutoFit/>
          </a:bodyPr>
          <a:lstStyle/>
          <a:p>
            <a:pPr algn="l">
              <a:lnSpc>
                <a:spcPts val="1942"/>
              </a:lnSpc>
            </a:pPr>
            <a:r>
              <a:rPr lang="en-US" sz="1942">
                <a:solidFill>
                  <a:srgbClr val="242424"/>
                </a:solidFill>
                <a:latin typeface="Poppins Bold"/>
              </a:rPr>
              <a:t>Politeknik Negeri Jakarta</a:t>
            </a:r>
          </a:p>
        </p:txBody>
      </p:sp>
      <p:sp>
        <p:nvSpPr>
          <p:cNvPr name="TextBox 6" id="6"/>
          <p:cNvSpPr txBox="true"/>
          <p:nvPr/>
        </p:nvSpPr>
        <p:spPr>
          <a:xfrm rot="0">
            <a:off x="4374564" y="965609"/>
            <a:ext cx="9538871" cy="439222"/>
          </a:xfrm>
          <a:prstGeom prst="rect">
            <a:avLst/>
          </a:prstGeom>
        </p:spPr>
        <p:txBody>
          <a:bodyPr anchor="t" rtlCol="false" tIns="0" lIns="0" bIns="0" rIns="0">
            <a:spAutoFit/>
          </a:bodyPr>
          <a:lstStyle/>
          <a:p>
            <a:pPr algn="l">
              <a:lnSpc>
                <a:spcPts val="3042"/>
              </a:lnSpc>
            </a:pPr>
            <a:r>
              <a:rPr lang="en-US" sz="3042">
                <a:solidFill>
                  <a:srgbClr val="0173B6"/>
                </a:solidFill>
                <a:latin typeface="Poppins Bold"/>
              </a:rPr>
              <a:t>LAPORAN IMUNISASI ANAK PADA LOGIN IBU</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170832" y="-1235867"/>
            <a:ext cx="12758735" cy="1275873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EDED"/>
            </a:solidFill>
          </p:spPr>
        </p:sp>
        <p:sp>
          <p:nvSpPr>
            <p:cNvPr name="TextBox 4" id="4"/>
            <p:cNvSpPr txBox="true"/>
            <p:nvPr/>
          </p:nvSpPr>
          <p:spPr>
            <a:xfrm>
              <a:off x="76200" y="95250"/>
              <a:ext cx="660400" cy="641350"/>
            </a:xfrm>
            <a:prstGeom prst="rect">
              <a:avLst/>
            </a:prstGeom>
          </p:spPr>
          <p:txBody>
            <a:bodyPr anchor="ctr" rtlCol="false" tIns="62809" lIns="62809" bIns="62809" rIns="62809"/>
            <a:lstStyle/>
            <a:p>
              <a:pPr algn="ctr">
                <a:lnSpc>
                  <a:spcPts val="1942"/>
                </a:lnSpc>
              </a:pPr>
            </a:p>
          </p:txBody>
        </p:sp>
      </p:grpSp>
      <p:grpSp>
        <p:nvGrpSpPr>
          <p:cNvPr name="Group 5" id="5"/>
          <p:cNvGrpSpPr>
            <a:grpSpLocks noChangeAspect="true"/>
          </p:cNvGrpSpPr>
          <p:nvPr/>
        </p:nvGrpSpPr>
        <p:grpSpPr>
          <a:xfrm rot="0">
            <a:off x="-4776731" y="-841743"/>
            <a:ext cx="11970534" cy="11970486"/>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9545" t="0" r="-20406" b="0"/>
              </a:stretch>
            </a:blipFill>
          </p:spPr>
        </p:sp>
      </p:grpSp>
      <p:sp>
        <p:nvSpPr>
          <p:cNvPr name="Freeform 7" id="7"/>
          <p:cNvSpPr/>
          <p:nvPr/>
        </p:nvSpPr>
        <p:spPr>
          <a:xfrm flipH="true" flipV="true" rot="-5400000">
            <a:off x="-2796406" y="3375422"/>
            <a:ext cx="10287000" cy="3536156"/>
          </a:xfrm>
          <a:custGeom>
            <a:avLst/>
            <a:gdLst/>
            <a:ahLst/>
            <a:cxnLst/>
            <a:rect r="r" b="b" t="t" l="l"/>
            <a:pathLst>
              <a:path h="3536156" w="10287000">
                <a:moveTo>
                  <a:pt x="10287000" y="3536156"/>
                </a:moveTo>
                <a:lnTo>
                  <a:pt x="0" y="3536156"/>
                </a:lnTo>
                <a:lnTo>
                  <a:pt x="0" y="0"/>
                </a:lnTo>
                <a:lnTo>
                  <a:pt x="10287000" y="0"/>
                </a:lnTo>
                <a:lnTo>
                  <a:pt x="10287000" y="3536156"/>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true" flipV="true" rot="-5400000">
            <a:off x="-3375422" y="3375422"/>
            <a:ext cx="10287000" cy="3536156"/>
          </a:xfrm>
          <a:custGeom>
            <a:avLst/>
            <a:gdLst/>
            <a:ahLst/>
            <a:cxnLst/>
            <a:rect r="r" b="b" t="t" l="l"/>
            <a:pathLst>
              <a:path h="3536156" w="10287000">
                <a:moveTo>
                  <a:pt x="10287000" y="3536156"/>
                </a:moveTo>
                <a:lnTo>
                  <a:pt x="0" y="3536156"/>
                </a:lnTo>
                <a:lnTo>
                  <a:pt x="0" y="0"/>
                </a:lnTo>
                <a:lnTo>
                  <a:pt x="10287000" y="0"/>
                </a:lnTo>
                <a:lnTo>
                  <a:pt x="10287000" y="3536156"/>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9320427" y="4814223"/>
            <a:ext cx="8261165" cy="1156276"/>
          </a:xfrm>
          <a:prstGeom prst="rect">
            <a:avLst/>
          </a:prstGeom>
        </p:spPr>
        <p:txBody>
          <a:bodyPr anchor="t" rtlCol="false" tIns="0" lIns="0" bIns="0" rIns="0">
            <a:spAutoFit/>
          </a:bodyPr>
          <a:lstStyle/>
          <a:p>
            <a:pPr algn="l">
              <a:lnSpc>
                <a:spcPts val="7807"/>
              </a:lnSpc>
            </a:pPr>
            <a:r>
              <a:rPr lang="en-US" sz="8674">
                <a:solidFill>
                  <a:srgbClr val="0173B6"/>
                </a:solidFill>
                <a:latin typeface="Poppins Bold"/>
              </a:rPr>
              <a:t>TERIMAKASIH</a:t>
            </a:r>
          </a:p>
        </p:txBody>
      </p:sp>
      <p:sp>
        <p:nvSpPr>
          <p:cNvPr name="TextBox 10" id="10"/>
          <p:cNvSpPr txBox="true"/>
          <p:nvPr/>
        </p:nvSpPr>
        <p:spPr>
          <a:xfrm rot="0">
            <a:off x="9320427" y="3895699"/>
            <a:ext cx="8261165" cy="1156276"/>
          </a:xfrm>
          <a:prstGeom prst="rect">
            <a:avLst/>
          </a:prstGeom>
        </p:spPr>
        <p:txBody>
          <a:bodyPr anchor="t" rtlCol="false" tIns="0" lIns="0" bIns="0" rIns="0">
            <a:spAutoFit/>
          </a:bodyPr>
          <a:lstStyle/>
          <a:p>
            <a:pPr algn="l">
              <a:lnSpc>
                <a:spcPts val="7807"/>
              </a:lnSpc>
            </a:pPr>
            <a:r>
              <a:rPr lang="en-US" sz="8674">
                <a:solidFill>
                  <a:srgbClr val="242424"/>
                </a:solidFill>
                <a:latin typeface="Poppins Bold"/>
              </a:rPr>
              <a:t>SEKIAN DAN</a:t>
            </a:r>
          </a:p>
        </p:txBody>
      </p:sp>
      <p:sp>
        <p:nvSpPr>
          <p:cNvPr name="TextBox 11" id="11"/>
          <p:cNvSpPr txBox="true"/>
          <p:nvPr/>
        </p:nvSpPr>
        <p:spPr>
          <a:xfrm rot="0">
            <a:off x="10450075" y="2388205"/>
            <a:ext cx="4959256" cy="383634"/>
          </a:xfrm>
          <a:prstGeom prst="rect">
            <a:avLst/>
          </a:prstGeom>
        </p:spPr>
        <p:txBody>
          <a:bodyPr anchor="t" rtlCol="false" tIns="0" lIns="0" bIns="0" rIns="0">
            <a:spAutoFit/>
          </a:bodyPr>
          <a:lstStyle/>
          <a:p>
            <a:pPr algn="l">
              <a:lnSpc>
                <a:spcPts val="2785"/>
              </a:lnSpc>
            </a:pPr>
            <a:r>
              <a:rPr lang="en-US" sz="2785">
                <a:solidFill>
                  <a:srgbClr val="242424"/>
                </a:solidFill>
                <a:latin typeface="Poppins Bold"/>
              </a:rPr>
              <a:t>Politeknik Negeri Jakarta</a:t>
            </a:r>
          </a:p>
        </p:txBody>
      </p:sp>
      <p:sp>
        <p:nvSpPr>
          <p:cNvPr name="Freeform 12" id="12"/>
          <p:cNvSpPr/>
          <p:nvPr/>
        </p:nvSpPr>
        <p:spPr>
          <a:xfrm flipH="true" flipV="true" rot="0">
            <a:off x="14742750" y="0"/>
            <a:ext cx="3545250" cy="3531956"/>
          </a:xfrm>
          <a:custGeom>
            <a:avLst/>
            <a:gdLst/>
            <a:ahLst/>
            <a:cxnLst/>
            <a:rect r="r" b="b" t="t" l="l"/>
            <a:pathLst>
              <a:path h="3531956" w="3545250">
                <a:moveTo>
                  <a:pt x="3545250" y="3531956"/>
                </a:moveTo>
                <a:lnTo>
                  <a:pt x="0" y="3531956"/>
                </a:lnTo>
                <a:lnTo>
                  <a:pt x="0" y="0"/>
                </a:lnTo>
                <a:lnTo>
                  <a:pt x="3545250" y="0"/>
                </a:lnTo>
                <a:lnTo>
                  <a:pt x="3545250" y="3531956"/>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9320427" y="2079098"/>
            <a:ext cx="1009536" cy="973272"/>
          </a:xfrm>
          <a:custGeom>
            <a:avLst/>
            <a:gdLst/>
            <a:ahLst/>
            <a:cxnLst/>
            <a:rect r="r" b="b" t="t" l="l"/>
            <a:pathLst>
              <a:path h="973272" w="1009536">
                <a:moveTo>
                  <a:pt x="0" y="0"/>
                </a:moveTo>
                <a:lnTo>
                  <a:pt x="1009537" y="0"/>
                </a:lnTo>
                <a:lnTo>
                  <a:pt x="1009537" y="973272"/>
                </a:lnTo>
                <a:lnTo>
                  <a:pt x="0" y="973272"/>
                </a:lnTo>
                <a:lnTo>
                  <a:pt x="0" y="0"/>
                </a:lnTo>
                <a:close/>
              </a:path>
            </a:pathLst>
          </a:custGeom>
          <a:blipFill>
            <a:blip r:embed="rId9"/>
            <a:stretch>
              <a:fillRect l="-45674" t="0" r="-37959" b="0"/>
            </a:stretch>
          </a:blipFill>
        </p:spPr>
      </p:sp>
      <p:sp>
        <p:nvSpPr>
          <p:cNvPr name="TextBox 14" id="14"/>
          <p:cNvSpPr txBox="true"/>
          <p:nvPr/>
        </p:nvSpPr>
        <p:spPr>
          <a:xfrm rot="0">
            <a:off x="9467291" y="6772610"/>
            <a:ext cx="7950649" cy="1369407"/>
          </a:xfrm>
          <a:prstGeom prst="rect">
            <a:avLst/>
          </a:prstGeom>
        </p:spPr>
        <p:txBody>
          <a:bodyPr anchor="t" rtlCol="false" tIns="0" lIns="0" bIns="0" rIns="0">
            <a:spAutoFit/>
          </a:bodyPr>
          <a:lstStyle/>
          <a:p>
            <a:pPr algn="l">
              <a:lnSpc>
                <a:spcPts val="5428"/>
              </a:lnSpc>
            </a:pPr>
            <a:r>
              <a:rPr lang="en-US" sz="3619">
                <a:solidFill>
                  <a:srgbClr val="242424"/>
                </a:solidFill>
                <a:latin typeface="Poppins Bold"/>
              </a:rPr>
              <a:t>Program Studi Instrumentasi dan Kontrol Industri, Teknik Elektro.</a:t>
            </a:r>
          </a:p>
        </p:txBody>
      </p:sp>
      <p:sp>
        <p:nvSpPr>
          <p:cNvPr name="TextBox 15" id="15"/>
          <p:cNvSpPr txBox="true"/>
          <p:nvPr/>
        </p:nvSpPr>
        <p:spPr>
          <a:xfrm rot="0">
            <a:off x="9467291" y="6101742"/>
            <a:ext cx="8114302" cy="476386"/>
          </a:xfrm>
          <a:prstGeom prst="rect">
            <a:avLst/>
          </a:prstGeom>
        </p:spPr>
        <p:txBody>
          <a:bodyPr anchor="t" rtlCol="false" tIns="0" lIns="0" bIns="0" rIns="0">
            <a:spAutoFit/>
          </a:bodyPr>
          <a:lstStyle/>
          <a:p>
            <a:pPr algn="l">
              <a:lnSpc>
                <a:spcPts val="3841"/>
              </a:lnSpc>
            </a:pPr>
            <a:r>
              <a:rPr lang="en-US" sz="2743" spc="548">
                <a:solidFill>
                  <a:srgbClr val="969696"/>
                </a:solidFill>
                <a:latin typeface="Roboto"/>
              </a:rPr>
              <a:t>PENGABDIAN MASYARAKAT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DAGJSZiI1QY</dc:identifier>
  <dcterms:modified xsi:type="dcterms:W3CDTF">2011-08-01T06:04:30Z</dcterms:modified>
  <cp:revision>1</cp:revision>
  <dc:title>E-POSYANDU</dc:title>
</cp:coreProperties>
</file>